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0"/>
  </p:notesMasterIdLst>
  <p:sldIdLst>
    <p:sldId id="256" r:id="rId2"/>
    <p:sldId id="266" r:id="rId3"/>
    <p:sldId id="284" r:id="rId4"/>
    <p:sldId id="285" r:id="rId5"/>
    <p:sldId id="286" r:id="rId6"/>
    <p:sldId id="287" r:id="rId7"/>
    <p:sldId id="288"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8"/>
  </p:normalViewPr>
  <p:slideViewPr>
    <p:cSldViewPr snapToGrid="0" snapToObjects="1">
      <p:cViewPr varScale="1">
        <p:scale>
          <a:sx n="90" d="100"/>
          <a:sy n="90" d="100"/>
        </p:scale>
        <p:origin x="232"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57FC-2B4C-9A48-9604-CA60E41A67FF}" type="datetimeFigureOut">
              <a:rPr lang="nl-NL" smtClean="0"/>
              <a:t>08-10-19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834DD-BC72-B74C-AC2B-81891F0D83E1}" type="slidenum">
              <a:rPr lang="nl-NL" smtClean="0"/>
              <a:t>‹nr.›</a:t>
            </a:fld>
            <a:endParaRPr lang="nl-NL"/>
          </a:p>
        </p:txBody>
      </p:sp>
    </p:spTree>
    <p:extLst>
      <p:ext uri="{BB962C8B-B14F-4D97-AF65-F5344CB8AC3E}">
        <p14:creationId xmlns:p14="http://schemas.microsoft.com/office/powerpoint/2010/main" val="202959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6" Type="http://schemas.microsoft.com/office/2007/relationships/hdphoto" Target="../media/hdphoto4.wdp"/><Relationship Id="rId5" Type="http://schemas.microsoft.com/office/2007/relationships/hdphoto" Target="../media/hdphoto3.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screen">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4" cstate="screen">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4" cstate="screen">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7" cstate="screen">
                <a:duotone>
                  <a:schemeClr val="accent1">
                    <a:shade val="45000"/>
                    <a:satMod val="135000"/>
                  </a:schemeClr>
                  <a:prstClr val="white"/>
                </a:duotone>
                <a:extLst>
                  <a:ext uri="{BEBA8EAE-BF5A-486C-A8C5-ECC9F3942E4B}">
                    <a14:imgProps xmlns:a14="http://schemas.microsoft.com/office/drawing/2010/main">
                      <a14:imgLayer r:embed="rId8">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7"/>
                  <a:srcRect/>
                  <a:tile tx="6350" ty="-127000" sx="65000" sy="64000" flip="none" algn="tl"/>
                </a:blipFill>
              </a:defRPr>
            </a:lvl1pPr>
          </a:lstStyle>
          <a:p>
            <a:r>
              <a:rPr lang="nl-NL"/>
              <a:t>Titelstijl van model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screen">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a:t>Titelstijl van model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10/8/19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10/8/19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a:p>
        </p:txBody>
      </p:sp>
      <p:sp>
        <p:nvSpPr>
          <p:cNvPr id="10" name="Title 9"/>
          <p:cNvSpPr>
            <a:spLocks noGrp="1"/>
          </p:cNvSpPr>
          <p:nvPr>
            <p:ph type="title"/>
          </p:nvPr>
        </p:nvSpPr>
        <p:spPr/>
        <p:txBody>
          <a:bodyPr/>
          <a:lstStyle/>
          <a:p>
            <a:r>
              <a:rPr lang="nl-NL"/>
              <a:t>Titelstijl van model bewerken</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10/8/19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a:p>
        </p:txBody>
      </p:sp>
      <p:sp>
        <p:nvSpPr>
          <p:cNvPr id="6" name="Title 5"/>
          <p:cNvSpPr>
            <a:spLocks noGrp="1"/>
          </p:cNvSpPr>
          <p:nvPr>
            <p:ph type="title"/>
          </p:nvPr>
        </p:nvSpPr>
        <p:spPr/>
        <p:txBody>
          <a:bodyPr/>
          <a:lstStyle/>
          <a:p>
            <a:r>
              <a:rPr lang="nl-NL"/>
              <a:t>Titelstijl van model bewerken</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screen">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Titelstijl van model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DA16AA21-1863-4931-97CB-99D0A168701B}" type="datetimeFigureOut">
              <a:rPr lang="en-US" smtClean="0"/>
              <a:t>10/8/19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screen">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Titelstijl van model bewerken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3772C379-9A7C-4C87-A116-CBE9F58B04C5}" type="datetimeFigureOut">
              <a:rPr lang="en-US" smtClean="0"/>
              <a:t>10/8/19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10/8/19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klompkesilen.nl/klomp/friese-klomp-algemeen/" TargetMode="External"/><Relationship Id="rId2" Type="http://schemas.openxmlformats.org/officeDocument/2006/relationships/hyperlink" Target="https://www.habermehl.nl/contents/nl/d332_klompbootje-maken.html" TargetMode="External"/><Relationship Id="rId1" Type="http://schemas.openxmlformats.org/officeDocument/2006/relationships/slideLayout" Target="../slideLayouts/slideLayout7.xml"/><Relationship Id="rId4" Type="http://schemas.openxmlformats.org/officeDocument/2006/relationships/hyperlink" Target="http://www.vaartips.nl/extra/beugsloep.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mailto:info@streekmuseum.nl" TargetMode="External"/><Relationship Id="rId4" Type="http://schemas.openxmlformats.org/officeDocument/2006/relationships/hyperlink" Target="http://www.streekmuseum.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42975" y="5646420"/>
            <a:ext cx="6743700" cy="640080"/>
          </a:xfrm>
        </p:spPr>
        <p:txBody>
          <a:bodyPr>
            <a:normAutofit/>
          </a:bodyPr>
          <a:lstStyle/>
          <a:p>
            <a:r>
              <a:rPr lang="nl-NL" sz="3200" i="1" dirty="0"/>
              <a:t>in het museum en in de klas </a:t>
            </a:r>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7220" y="1843974"/>
            <a:ext cx="9430759" cy="2030194"/>
          </a:xfrm>
          <a:prstGeom prst="rect">
            <a:avLst/>
          </a:prstGeom>
        </p:spPr>
      </p:pic>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975" y="4554899"/>
            <a:ext cx="4333874" cy="962933"/>
          </a:xfrm>
          <a:prstGeom prst="rect">
            <a:avLst/>
          </a:prstGeom>
        </p:spPr>
      </p:pic>
    </p:spTree>
    <p:extLst>
      <p:ext uri="{BB962C8B-B14F-4D97-AF65-F5344CB8AC3E}">
        <p14:creationId xmlns:p14="http://schemas.microsoft.com/office/powerpoint/2010/main" val="83761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9745" y="756125"/>
            <a:ext cx="11330927" cy="4194174"/>
          </a:xfrm>
          <a:prstGeom prst="rect">
            <a:avLst/>
          </a:prstGeom>
        </p:spPr>
      </p:pic>
      <p:sp>
        <p:nvSpPr>
          <p:cNvPr id="6" name="Titel 1"/>
          <p:cNvSpPr txBox="1">
            <a:spLocks/>
          </p:cNvSpPr>
          <p:nvPr/>
        </p:nvSpPr>
        <p:spPr>
          <a:xfrm>
            <a:off x="1374648" y="5102352"/>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a:t> Waar het </a:t>
            </a:r>
            <a:r>
              <a:rPr lang="nl-NL">
                <a:solidFill>
                  <a:srgbClr val="0070C0"/>
                </a:solidFill>
              </a:rPr>
              <a:t>water</a:t>
            </a:r>
            <a:r>
              <a:rPr lang="nl-NL"/>
              <a:t> het </a:t>
            </a:r>
            <a:r>
              <a:rPr lang="nl-NL">
                <a:solidFill>
                  <a:srgbClr val="92D050"/>
                </a:solidFill>
              </a:rPr>
              <a:t>land</a:t>
            </a:r>
            <a:r>
              <a:rPr lang="nl-NL"/>
              <a:t> raakt</a:t>
            </a:r>
            <a:br>
              <a:rPr lang="nl-NL"/>
            </a:br>
            <a:r>
              <a:rPr lang="nl-NL"/>
              <a:t>        </a:t>
            </a:r>
            <a:r>
              <a:rPr lang="nl-NL" sz="3600"/>
              <a:t>eten van het land en uit de zee</a:t>
            </a:r>
            <a:endParaRPr lang="nl-NL" sz="3600" dirty="0"/>
          </a:p>
        </p:txBody>
      </p:sp>
    </p:spTree>
    <p:extLst>
      <p:ext uri="{BB962C8B-B14F-4D97-AF65-F5344CB8AC3E}">
        <p14:creationId xmlns:p14="http://schemas.microsoft.com/office/powerpoint/2010/main" val="202189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2454502017"/>
              </p:ext>
            </p:extLst>
          </p:nvPr>
        </p:nvGraphicFramePr>
        <p:xfrm>
          <a:off x="393908" y="404974"/>
          <a:ext cx="10639851" cy="6148226"/>
        </p:xfrm>
        <a:graphic>
          <a:graphicData uri="http://schemas.openxmlformats.org/drawingml/2006/table">
            <a:tbl>
              <a:tblPr firstRow="1" firstCol="1" bandRow="1">
                <a:tableStyleId>{5C22544A-7EE6-4342-B048-85BDC9FD1C3A}</a:tableStyleId>
              </a:tblPr>
              <a:tblGrid>
                <a:gridCol w="1698182">
                  <a:extLst>
                    <a:ext uri="{9D8B030D-6E8A-4147-A177-3AD203B41FA5}">
                      <a16:colId xmlns:a16="http://schemas.microsoft.com/office/drawing/2014/main" val="20000"/>
                    </a:ext>
                  </a:extLst>
                </a:gridCol>
                <a:gridCol w="2737333">
                  <a:extLst>
                    <a:ext uri="{9D8B030D-6E8A-4147-A177-3AD203B41FA5}">
                      <a16:colId xmlns:a16="http://schemas.microsoft.com/office/drawing/2014/main" val="20001"/>
                    </a:ext>
                  </a:extLst>
                </a:gridCol>
                <a:gridCol w="2068112">
                  <a:extLst>
                    <a:ext uri="{9D8B030D-6E8A-4147-A177-3AD203B41FA5}">
                      <a16:colId xmlns:a16="http://schemas.microsoft.com/office/drawing/2014/main" val="20002"/>
                    </a:ext>
                  </a:extLst>
                </a:gridCol>
                <a:gridCol w="2068112">
                  <a:extLst>
                    <a:ext uri="{9D8B030D-6E8A-4147-A177-3AD203B41FA5}">
                      <a16:colId xmlns:a16="http://schemas.microsoft.com/office/drawing/2014/main" val="20003"/>
                    </a:ext>
                  </a:extLst>
                </a:gridCol>
                <a:gridCol w="2068112">
                  <a:extLst>
                    <a:ext uri="{9D8B030D-6E8A-4147-A177-3AD203B41FA5}">
                      <a16:colId xmlns:a16="http://schemas.microsoft.com/office/drawing/2014/main" val="20004"/>
                    </a:ext>
                  </a:extLst>
                </a:gridCol>
              </a:tblGrid>
              <a:tr h="296066">
                <a:tc>
                  <a:txBody>
                    <a:bodyPr/>
                    <a:lstStyle/>
                    <a:p>
                      <a:pPr>
                        <a:spcAft>
                          <a:spcPts val="0"/>
                        </a:spcAft>
                      </a:pPr>
                      <a:r>
                        <a:rPr lang="nl-NL" sz="1200" dirty="0">
                          <a:effectLst/>
                        </a:rPr>
                        <a:t>Verhaallijn</a:t>
                      </a:r>
                      <a:endParaRPr lang="nl-NL" sz="1200" dirty="0">
                        <a:effectLst/>
                        <a:latin typeface="Calibri" charset="0"/>
                        <a:ea typeface="Calibri" charset="0"/>
                        <a:cs typeface="Times New Roman" charset="0"/>
                      </a:endParaRPr>
                    </a:p>
                  </a:txBody>
                  <a:tcPr marL="50600" marR="50600" marT="0" marB="0"/>
                </a:tc>
                <a:tc>
                  <a:txBody>
                    <a:bodyPr/>
                    <a:lstStyle/>
                    <a:p>
                      <a:pPr>
                        <a:spcAft>
                          <a:spcPts val="0"/>
                        </a:spcAft>
                      </a:pPr>
                      <a:r>
                        <a:rPr lang="nl-NL" sz="1200" dirty="0">
                          <a:effectLst/>
                        </a:rPr>
                        <a:t>Sleutelvragen</a:t>
                      </a:r>
                      <a:endParaRPr lang="nl-NL" sz="1200" dirty="0">
                        <a:effectLst/>
                        <a:latin typeface="Calibri" charset="0"/>
                        <a:ea typeface="Calibri" charset="0"/>
                        <a:cs typeface="Times New Roman" charset="0"/>
                      </a:endParaRPr>
                    </a:p>
                  </a:txBody>
                  <a:tcPr marL="50600" marR="50600" marT="0" marB="0"/>
                </a:tc>
                <a:tc>
                  <a:txBody>
                    <a:bodyPr/>
                    <a:lstStyle/>
                    <a:p>
                      <a:pPr>
                        <a:spcAft>
                          <a:spcPts val="0"/>
                        </a:spcAft>
                      </a:pPr>
                      <a:r>
                        <a:rPr lang="nl-NL" sz="1200">
                          <a:effectLst/>
                        </a:rPr>
                        <a:t>Activiteiten</a:t>
                      </a:r>
                      <a:endParaRPr lang="nl-NL" sz="1200">
                        <a:effectLst/>
                        <a:latin typeface="Calibri" charset="0"/>
                        <a:ea typeface="Calibri" charset="0"/>
                        <a:cs typeface="Times New Roman" charset="0"/>
                      </a:endParaRPr>
                    </a:p>
                  </a:txBody>
                  <a:tcPr marL="50600" marR="50600" marT="0" marB="0"/>
                </a:tc>
                <a:tc>
                  <a:txBody>
                    <a:bodyPr/>
                    <a:lstStyle/>
                    <a:p>
                      <a:pPr>
                        <a:spcAft>
                          <a:spcPts val="0"/>
                        </a:spcAft>
                      </a:pPr>
                      <a:r>
                        <a:rPr lang="nl-NL" sz="1200">
                          <a:effectLst/>
                        </a:rPr>
                        <a:t>Organisatie</a:t>
                      </a:r>
                      <a:endParaRPr lang="nl-NL" sz="1200">
                        <a:effectLst/>
                        <a:latin typeface="Calibri" charset="0"/>
                        <a:ea typeface="Calibri" charset="0"/>
                        <a:cs typeface="Times New Roman" charset="0"/>
                      </a:endParaRPr>
                    </a:p>
                  </a:txBody>
                  <a:tcPr marL="50600" marR="50600" marT="0" marB="0"/>
                </a:tc>
                <a:tc>
                  <a:txBody>
                    <a:bodyPr/>
                    <a:lstStyle/>
                    <a:p>
                      <a:pPr>
                        <a:spcAft>
                          <a:spcPts val="0"/>
                        </a:spcAft>
                      </a:pPr>
                      <a:r>
                        <a:rPr lang="nl-NL" sz="1200">
                          <a:effectLst/>
                        </a:rPr>
                        <a:t>Middelen</a:t>
                      </a:r>
                      <a:endParaRPr lang="nl-NL" sz="1200">
                        <a:effectLst/>
                        <a:latin typeface="Calibri" charset="0"/>
                        <a:ea typeface="Calibri" charset="0"/>
                        <a:cs typeface="Times New Roman" charset="0"/>
                      </a:endParaRPr>
                    </a:p>
                  </a:txBody>
                  <a:tcPr marL="50600" marR="50600" marT="0" marB="0"/>
                </a:tc>
                <a:extLst>
                  <a:ext uri="{0D108BD9-81ED-4DB2-BD59-A6C34878D82A}">
                    <a16:rowId xmlns:a16="http://schemas.microsoft.com/office/drawing/2014/main" val="10000"/>
                  </a:ext>
                </a:extLst>
              </a:tr>
              <a:tr h="5624622">
                <a:tc>
                  <a:txBody>
                    <a:bodyPr/>
                    <a:lstStyle/>
                    <a:p>
                      <a:pPr>
                        <a:spcAft>
                          <a:spcPts val="0"/>
                        </a:spcAft>
                      </a:pPr>
                      <a:endParaRPr lang="nl-NL" sz="1200" dirty="0">
                        <a:effectLst/>
                      </a:endParaRPr>
                    </a:p>
                    <a:p>
                      <a:pPr>
                        <a:spcAft>
                          <a:spcPts val="0"/>
                        </a:spcAft>
                      </a:pPr>
                      <a:r>
                        <a:rPr lang="nl-NL" sz="1200" dirty="0">
                          <a:solidFill>
                            <a:schemeClr val="tx1"/>
                          </a:solidFill>
                          <a:effectLst/>
                        </a:rPr>
                        <a:t>Les 1 - introductie</a:t>
                      </a:r>
                    </a:p>
                    <a:p>
                      <a:pPr>
                        <a:spcAft>
                          <a:spcPts val="0"/>
                        </a:spcAft>
                      </a:pPr>
                      <a:r>
                        <a:rPr lang="nl-NL" sz="1200" dirty="0">
                          <a:solidFill>
                            <a:schemeClr val="tx1"/>
                          </a:solidFill>
                          <a:effectLst/>
                        </a:rPr>
                        <a:t>Koeienwachtertje Kees &amp; </a:t>
                      </a:r>
                      <a:r>
                        <a:rPr lang="nl-NL" sz="1200" dirty="0" err="1">
                          <a:solidFill>
                            <a:schemeClr val="tx1"/>
                          </a:solidFill>
                          <a:effectLst/>
                        </a:rPr>
                        <a:t>Kofjekokertje</a:t>
                      </a:r>
                      <a:r>
                        <a:rPr lang="nl-NL" sz="1200" dirty="0">
                          <a:solidFill>
                            <a:schemeClr val="tx1"/>
                          </a:solidFill>
                          <a:effectLst/>
                        </a:rPr>
                        <a:t> Hans</a:t>
                      </a:r>
                    </a:p>
                    <a:p>
                      <a:pPr>
                        <a:spcAft>
                          <a:spcPts val="0"/>
                        </a:spcAft>
                      </a:pPr>
                      <a:r>
                        <a:rPr lang="nl-NL" sz="1200" dirty="0">
                          <a:effectLst/>
                        </a:rPr>
                        <a:t> </a:t>
                      </a:r>
                    </a:p>
                    <a:p>
                      <a:pPr>
                        <a:spcAft>
                          <a:spcPts val="0"/>
                        </a:spcAft>
                      </a:pPr>
                      <a:r>
                        <a:rPr lang="nl-NL" sz="1200" dirty="0">
                          <a:effectLst/>
                        </a:rPr>
                        <a:t>Het museum stuurt een rieten mand en houten </a:t>
                      </a:r>
                      <a:r>
                        <a:rPr lang="nl-NL" sz="1200" dirty="0" err="1">
                          <a:effectLst/>
                        </a:rPr>
                        <a:t>stoppekist</a:t>
                      </a:r>
                      <a:r>
                        <a:rPr lang="nl-NL" sz="1200" dirty="0">
                          <a:effectLst/>
                        </a:rPr>
                        <a:t> met de vraag wat dit alles is en wat ermee gedaan werd.</a:t>
                      </a:r>
                    </a:p>
                    <a:p>
                      <a:pPr>
                        <a:spcAft>
                          <a:spcPts val="0"/>
                        </a:spcAft>
                      </a:pPr>
                      <a:r>
                        <a:rPr lang="nl-NL" sz="1200" dirty="0">
                          <a:effectLst/>
                        </a:rPr>
                        <a:t>De mand met spullen van Kees en de </a:t>
                      </a:r>
                      <a:r>
                        <a:rPr lang="nl-NL" sz="1200" dirty="0" err="1">
                          <a:effectLst/>
                        </a:rPr>
                        <a:t>stoppekist</a:t>
                      </a:r>
                      <a:r>
                        <a:rPr lang="nl-NL" sz="1200" dirty="0">
                          <a:effectLst/>
                        </a:rPr>
                        <a:t> van Hans zijn tijdens de rit naar school omgerold en de spullen zijn door elkaar geraakt. Wat hoort in de mand van Kees en wat in de kist van Hans?</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endParaRPr lang="nl-NL" sz="1200" dirty="0">
                        <a:effectLst/>
                        <a:latin typeface="Calibri" charset="0"/>
                        <a:ea typeface="Calibri" charset="0"/>
                        <a:cs typeface="Times New Roman" charset="0"/>
                      </a:endParaRPr>
                    </a:p>
                  </a:txBody>
                  <a:tcPr marL="50600" marR="50600" marT="0" marB="0"/>
                </a:tc>
                <a:tc>
                  <a:txBody>
                    <a:bodyPr/>
                    <a:lstStyle/>
                    <a:p>
                      <a:pPr marL="342900" lvl="0" indent="-342900">
                        <a:spcAft>
                          <a:spcPts val="0"/>
                        </a:spcAft>
                        <a:buFont typeface="Wingdings" charset="2"/>
                        <a:buChar char=""/>
                      </a:pPr>
                      <a:r>
                        <a:rPr lang="nl-NL" sz="1200" dirty="0">
                          <a:effectLst/>
                        </a:rPr>
                        <a:t>Wat zit er in de kist?</a:t>
                      </a:r>
                    </a:p>
                    <a:p>
                      <a:pPr marL="342900" lvl="0" indent="-342900">
                        <a:spcAft>
                          <a:spcPts val="0"/>
                        </a:spcAft>
                        <a:buFont typeface="Wingdings" charset="2"/>
                        <a:buChar char=""/>
                      </a:pPr>
                      <a:r>
                        <a:rPr lang="nl-NL" sz="1200" dirty="0">
                          <a:effectLst/>
                        </a:rPr>
                        <a:t>Wat zit er in de mand?</a:t>
                      </a:r>
                    </a:p>
                    <a:p>
                      <a:pPr marL="342900" lvl="0" indent="-342900">
                        <a:spcAft>
                          <a:spcPts val="0"/>
                        </a:spcAft>
                        <a:buFont typeface="Wingdings" charset="2"/>
                        <a:buChar char=""/>
                      </a:pPr>
                      <a:r>
                        <a:rPr lang="nl-NL" sz="1200" dirty="0">
                          <a:effectLst/>
                        </a:rPr>
                        <a:t>Van wie zijn de spullen?</a:t>
                      </a:r>
                    </a:p>
                    <a:p>
                      <a:pPr marL="342900" lvl="0" indent="-342900">
                        <a:spcAft>
                          <a:spcPts val="0"/>
                        </a:spcAft>
                        <a:buFont typeface="Wingdings" charset="2"/>
                        <a:buChar char=""/>
                      </a:pPr>
                      <a:r>
                        <a:rPr lang="nl-NL" sz="1200" dirty="0">
                          <a:effectLst/>
                        </a:rPr>
                        <a:t>Wie is het Koeienwachtertje? Hoe heet hij?</a:t>
                      </a:r>
                    </a:p>
                    <a:p>
                      <a:pPr marL="342900" lvl="0" indent="-342900">
                        <a:spcAft>
                          <a:spcPts val="0"/>
                        </a:spcAft>
                        <a:buFont typeface="Wingdings" charset="2"/>
                        <a:buChar char=""/>
                      </a:pPr>
                      <a:r>
                        <a:rPr lang="nl-NL" sz="1200" dirty="0">
                          <a:effectLst/>
                        </a:rPr>
                        <a:t>Wie is het </a:t>
                      </a:r>
                      <a:r>
                        <a:rPr lang="nl-NL" sz="1200" dirty="0" err="1">
                          <a:effectLst/>
                        </a:rPr>
                        <a:t>Kofjekokertje</a:t>
                      </a:r>
                      <a:r>
                        <a:rPr lang="nl-NL" sz="1200" dirty="0">
                          <a:effectLst/>
                        </a:rPr>
                        <a:t>? Hoe heet hij? </a:t>
                      </a:r>
                    </a:p>
                    <a:p>
                      <a:pPr marL="342900" lvl="0" indent="-342900">
                        <a:spcAft>
                          <a:spcPts val="0"/>
                        </a:spcAft>
                        <a:buFont typeface="Wingdings" charset="2"/>
                        <a:buChar char=""/>
                      </a:pPr>
                      <a:r>
                        <a:rPr lang="nl-NL" sz="1200" dirty="0">
                          <a:effectLst/>
                        </a:rPr>
                        <a:t>Hoe oud zijn ze?</a:t>
                      </a:r>
                    </a:p>
                    <a:p>
                      <a:pPr marL="342900" lvl="0" indent="-342900">
                        <a:spcAft>
                          <a:spcPts val="0"/>
                        </a:spcAft>
                        <a:buFont typeface="Wingdings" charset="2"/>
                        <a:buChar char=""/>
                      </a:pPr>
                      <a:r>
                        <a:rPr lang="nl-NL" sz="1200" dirty="0">
                          <a:effectLst/>
                        </a:rPr>
                        <a:t>Hoe zien ze eruit? Wat dragen ze voor kleding? </a:t>
                      </a:r>
                    </a:p>
                    <a:p>
                      <a:pPr marL="342900" lvl="0" indent="-342900">
                        <a:spcAft>
                          <a:spcPts val="0"/>
                        </a:spcAft>
                        <a:buFont typeface="Wingdings" charset="2"/>
                        <a:buChar char=""/>
                      </a:pPr>
                      <a:r>
                        <a:rPr lang="nl-NL" sz="1200" dirty="0">
                          <a:effectLst/>
                        </a:rPr>
                        <a:t>Hoe ziet hun dagelijks leven eruit?</a:t>
                      </a:r>
                    </a:p>
                    <a:p>
                      <a:pPr marL="342900" lvl="0" indent="-342900">
                        <a:spcAft>
                          <a:spcPts val="0"/>
                        </a:spcAft>
                        <a:buFont typeface="Wingdings" charset="2"/>
                        <a:buChar char=""/>
                      </a:pPr>
                      <a:r>
                        <a:rPr lang="nl-NL" sz="1200" dirty="0">
                          <a:effectLst/>
                        </a:rPr>
                        <a:t>Wat voor werk doen ze?</a:t>
                      </a:r>
                    </a:p>
                    <a:p>
                      <a:pPr marL="342900" lvl="0" indent="-342900">
                        <a:spcAft>
                          <a:spcPts val="0"/>
                        </a:spcAft>
                        <a:buFont typeface="Wingdings" charset="2"/>
                        <a:buChar char=""/>
                      </a:pPr>
                      <a:r>
                        <a:rPr lang="nl-NL" sz="1200" dirty="0">
                          <a:effectLst/>
                        </a:rPr>
                        <a:t>Wat eten ze?</a:t>
                      </a:r>
                    </a:p>
                    <a:p>
                      <a:pPr marL="408305">
                        <a:spcAft>
                          <a:spcPts val="0"/>
                        </a:spcAft>
                      </a:pPr>
                      <a:r>
                        <a:rPr lang="nl-NL" sz="1200" dirty="0">
                          <a:effectLst/>
                        </a:rPr>
                        <a:t> </a:t>
                      </a:r>
                    </a:p>
                    <a:p>
                      <a:pPr marL="457200">
                        <a:spcAft>
                          <a:spcPts val="0"/>
                        </a:spcAft>
                      </a:pPr>
                      <a:r>
                        <a:rPr lang="nl-NL" sz="1200" dirty="0">
                          <a:effectLst/>
                        </a:rPr>
                        <a:t> </a:t>
                      </a:r>
                    </a:p>
                    <a:p>
                      <a:pPr>
                        <a:spcAft>
                          <a:spcPts val="0"/>
                        </a:spcAft>
                      </a:pPr>
                      <a:r>
                        <a:rPr lang="nl-NL" sz="1200" dirty="0">
                          <a:effectLst/>
                        </a:rPr>
                        <a:t> </a:t>
                      </a:r>
                      <a:endParaRPr lang="nl-NL" sz="1200" dirty="0">
                        <a:effectLst/>
                        <a:latin typeface="Calibri" charset="0"/>
                        <a:ea typeface="Calibri" charset="0"/>
                        <a:cs typeface="Times New Roman" charset="0"/>
                      </a:endParaRPr>
                    </a:p>
                  </a:txBody>
                  <a:tcPr marL="50600" marR="50600" marT="0" marB="0"/>
                </a:tc>
                <a:tc>
                  <a:txBody>
                    <a:bodyPr/>
                    <a:lstStyle/>
                    <a:p>
                      <a:pPr>
                        <a:spcAft>
                          <a:spcPts val="0"/>
                        </a:spcAft>
                      </a:pPr>
                      <a:r>
                        <a:rPr lang="nl-NL" sz="1200" dirty="0">
                          <a:effectLst/>
                        </a:rPr>
                        <a:t>Kijken naar de mand en kist en zich voorstellen wat er inzit. Voorlezen van en luisteren naar de brief. Samen praten over de vraag van het museum. Zich voorstellen wie Hans en Kees waren. Een voor een de spullen uit de mand en kist pakken. Lezen van of luisteren naar de omschrijvingen.</a:t>
                      </a:r>
                    </a:p>
                    <a:p>
                      <a:pPr>
                        <a:spcAft>
                          <a:spcPts val="0"/>
                        </a:spcAft>
                      </a:pPr>
                      <a:r>
                        <a:rPr lang="nl-NL" sz="1200" dirty="0">
                          <a:effectLst/>
                        </a:rPr>
                        <a:t>Beargumenteren en beslissen over de 2 plaatsen van de spullen. </a:t>
                      </a:r>
                    </a:p>
                    <a:p>
                      <a:pPr>
                        <a:spcAft>
                          <a:spcPts val="0"/>
                        </a:spcAft>
                      </a:pPr>
                      <a:r>
                        <a:rPr lang="nl-NL" sz="1200" dirty="0">
                          <a:effectLst/>
                        </a:rPr>
                        <a:t> </a:t>
                      </a:r>
                    </a:p>
                    <a:p>
                      <a:pPr>
                        <a:spcAft>
                          <a:spcPts val="0"/>
                        </a:spcAft>
                      </a:pPr>
                      <a:r>
                        <a:rPr lang="nl-NL" sz="1200" dirty="0">
                          <a:effectLst/>
                        </a:rPr>
                        <a:t>Tip: Laat de leerlingen spullen meenemen uit de familie of nodig opa/oma uit die erover kunnen vertellen</a:t>
                      </a:r>
                      <a:endParaRPr lang="nl-NL" sz="1200" dirty="0">
                        <a:effectLst/>
                        <a:latin typeface="Calibri" charset="0"/>
                        <a:ea typeface="Calibri" charset="0"/>
                        <a:cs typeface="Times New Roman" charset="0"/>
                      </a:endParaRPr>
                    </a:p>
                  </a:txBody>
                  <a:tcPr marL="50600" marR="50600" marT="0" marB="0"/>
                </a:tc>
                <a:tc>
                  <a:txBody>
                    <a:bodyPr/>
                    <a:lstStyle/>
                    <a:p>
                      <a:pPr>
                        <a:spcAft>
                          <a:spcPts val="0"/>
                        </a:spcAft>
                      </a:pPr>
                      <a:r>
                        <a:rPr lang="nl-NL" sz="1200" dirty="0">
                          <a:effectLst/>
                        </a:rPr>
                        <a:t>Klassikaal in kring</a:t>
                      </a:r>
                    </a:p>
                    <a:p>
                      <a:pPr>
                        <a:spcAft>
                          <a:spcPts val="0"/>
                        </a:spcAft>
                      </a:pPr>
                      <a:r>
                        <a:rPr lang="nl-NL" sz="1200" dirty="0">
                          <a:effectLst/>
                        </a:rPr>
                        <a:t>Voordat de les begint moet de inhoud door elkaar gelegd; enkele spullen uit de kist in de mand en andersom. Aan het begin van de les staan mand en kist middenin de kring of het lokaal.</a:t>
                      </a:r>
                    </a:p>
                    <a:p>
                      <a:pPr>
                        <a:spcAft>
                          <a:spcPts val="0"/>
                        </a:spcAft>
                      </a:pPr>
                      <a:r>
                        <a:rPr lang="nl-NL" sz="1200" dirty="0">
                          <a:effectLst/>
                        </a:rPr>
                        <a:t>De brief van het museum wordt geïntroduceerd. De leerkracht 'verklapt' dat het om spullen van Hans en Kees gaat. De sleutelvragen kunnen nu gesteld.  De spullen worden er uitgepakt en klassikaal gesorteerd m.b.v. de omschrijving op de voorkant van de opdrachtkaarten.</a:t>
                      </a:r>
                    </a:p>
                    <a:p>
                      <a:pPr>
                        <a:spcAft>
                          <a:spcPts val="0"/>
                        </a:spcAft>
                      </a:pPr>
                      <a:r>
                        <a:rPr lang="nl-NL" sz="1200" dirty="0">
                          <a:effectLst/>
                        </a:rPr>
                        <a:t> </a:t>
                      </a:r>
                    </a:p>
                    <a:p>
                      <a:pPr>
                        <a:spcAft>
                          <a:spcPts val="0"/>
                        </a:spcAft>
                      </a:pPr>
                      <a:r>
                        <a:rPr lang="nl-NL" sz="1200" dirty="0">
                          <a:effectLst/>
                        </a:rPr>
                        <a:t>Tip: Maak 2 exposities in het lokaal, landbouw (mand) en visserij ( kist)</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endParaRPr lang="nl-NL" sz="1200" dirty="0">
                        <a:effectLst/>
                        <a:latin typeface="Calibri" charset="0"/>
                        <a:ea typeface="Calibri" charset="0"/>
                        <a:cs typeface="Times New Roman" charset="0"/>
                      </a:endParaRPr>
                    </a:p>
                  </a:txBody>
                  <a:tcPr marL="50600" marR="50600" marT="0" marB="0"/>
                </a:tc>
                <a:tc>
                  <a:txBody>
                    <a:bodyPr/>
                    <a:lstStyle/>
                    <a:p>
                      <a:pPr>
                        <a:spcAft>
                          <a:spcPts val="0"/>
                        </a:spcAft>
                      </a:pPr>
                      <a:r>
                        <a:rPr lang="nl-NL" sz="1200" dirty="0">
                          <a:effectLst/>
                        </a:rPr>
                        <a:t>Brief van het museum, </a:t>
                      </a:r>
                      <a:r>
                        <a:rPr lang="nl-NL" sz="1200" dirty="0" err="1">
                          <a:effectLst/>
                        </a:rPr>
                        <a:t>Stoppekist</a:t>
                      </a:r>
                      <a:r>
                        <a:rPr lang="nl-NL" sz="1200" dirty="0">
                          <a:effectLst/>
                        </a:rPr>
                        <a:t> en mand</a:t>
                      </a:r>
                    </a:p>
                    <a:p>
                      <a:pPr>
                        <a:spcAft>
                          <a:spcPts val="0"/>
                        </a:spcAft>
                      </a:pPr>
                      <a:r>
                        <a:rPr lang="nl-NL" sz="1200" dirty="0">
                          <a:effectLst/>
                        </a:rPr>
                        <a:t>Checklist inhoud</a:t>
                      </a:r>
                    </a:p>
                    <a:p>
                      <a:pPr>
                        <a:spcAft>
                          <a:spcPts val="0"/>
                        </a:spcAft>
                      </a:pPr>
                      <a:r>
                        <a:rPr lang="nl-NL" sz="1200" dirty="0">
                          <a:effectLst/>
                        </a:rPr>
                        <a:t>Opdrachtkaarten</a:t>
                      </a:r>
                    </a:p>
                    <a:p>
                      <a:pPr>
                        <a:spcAft>
                          <a:spcPts val="0"/>
                        </a:spcAft>
                      </a:pPr>
                      <a:r>
                        <a:rPr lang="nl-NL" sz="1200" dirty="0">
                          <a:effectLst/>
                        </a:rPr>
                        <a:t>  </a:t>
                      </a:r>
                    </a:p>
                    <a:p>
                      <a:pPr>
                        <a:spcAft>
                          <a:spcPts val="0"/>
                        </a:spcAft>
                      </a:pPr>
                      <a:r>
                        <a:rPr lang="nl-NL" sz="1200" dirty="0">
                          <a:effectLst/>
                        </a:rPr>
                        <a:t>Bekijk of laat de leerlingen informatie zoeken en lezen op de website. </a:t>
                      </a:r>
                    </a:p>
                    <a:p>
                      <a:pPr>
                        <a:spcAft>
                          <a:spcPts val="0"/>
                        </a:spcAft>
                      </a:pPr>
                      <a:r>
                        <a:rPr lang="nl-NL" sz="1200" dirty="0">
                          <a:effectLst/>
                        </a:rPr>
                        <a:t> </a:t>
                      </a:r>
                    </a:p>
                    <a:p>
                      <a:pPr>
                        <a:spcAft>
                          <a:spcPts val="0"/>
                        </a:spcAft>
                      </a:pPr>
                      <a:r>
                        <a:rPr lang="nl-NL" sz="1200" dirty="0">
                          <a:effectLst/>
                        </a:rPr>
                        <a:t> </a:t>
                      </a:r>
                      <a:endParaRPr lang="nl-NL" sz="1200" dirty="0">
                        <a:effectLst/>
                        <a:latin typeface="Calibri" charset="0"/>
                        <a:ea typeface="Calibri" charset="0"/>
                        <a:cs typeface="Times New Roman" charset="0"/>
                      </a:endParaRPr>
                    </a:p>
                  </a:txBody>
                  <a:tcPr marL="50600" marR="506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435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317969230"/>
              </p:ext>
            </p:extLst>
          </p:nvPr>
        </p:nvGraphicFramePr>
        <p:xfrm>
          <a:off x="440553" y="380516"/>
          <a:ext cx="10791326" cy="5928844"/>
        </p:xfrm>
        <a:graphic>
          <a:graphicData uri="http://schemas.openxmlformats.org/drawingml/2006/table">
            <a:tbl>
              <a:tblPr firstRow="1" firstCol="1" bandRow="1">
                <a:tableStyleId>{5C22544A-7EE6-4342-B048-85BDC9FD1C3A}</a:tableStyleId>
              </a:tblPr>
              <a:tblGrid>
                <a:gridCol w="1722357">
                  <a:extLst>
                    <a:ext uri="{9D8B030D-6E8A-4147-A177-3AD203B41FA5}">
                      <a16:colId xmlns:a16="http://schemas.microsoft.com/office/drawing/2014/main" val="20000"/>
                    </a:ext>
                  </a:extLst>
                </a:gridCol>
                <a:gridCol w="2776304">
                  <a:extLst>
                    <a:ext uri="{9D8B030D-6E8A-4147-A177-3AD203B41FA5}">
                      <a16:colId xmlns:a16="http://schemas.microsoft.com/office/drawing/2014/main" val="20001"/>
                    </a:ext>
                  </a:extLst>
                </a:gridCol>
                <a:gridCol w="2097555">
                  <a:extLst>
                    <a:ext uri="{9D8B030D-6E8A-4147-A177-3AD203B41FA5}">
                      <a16:colId xmlns:a16="http://schemas.microsoft.com/office/drawing/2014/main" val="20002"/>
                    </a:ext>
                  </a:extLst>
                </a:gridCol>
                <a:gridCol w="2097555">
                  <a:extLst>
                    <a:ext uri="{9D8B030D-6E8A-4147-A177-3AD203B41FA5}">
                      <a16:colId xmlns:a16="http://schemas.microsoft.com/office/drawing/2014/main" val="20003"/>
                    </a:ext>
                  </a:extLst>
                </a:gridCol>
                <a:gridCol w="2097555">
                  <a:extLst>
                    <a:ext uri="{9D8B030D-6E8A-4147-A177-3AD203B41FA5}">
                      <a16:colId xmlns:a16="http://schemas.microsoft.com/office/drawing/2014/main" val="20004"/>
                    </a:ext>
                  </a:extLst>
                </a:gridCol>
              </a:tblGrid>
              <a:tr h="215239">
                <a:tc>
                  <a:txBody>
                    <a:bodyPr/>
                    <a:lstStyle/>
                    <a:p>
                      <a:pPr>
                        <a:spcAft>
                          <a:spcPts val="0"/>
                        </a:spcAft>
                      </a:pPr>
                      <a:r>
                        <a:rPr lang="nl-NL" sz="1200" dirty="0">
                          <a:effectLst/>
                        </a:rPr>
                        <a:t>Verhaallijn</a:t>
                      </a:r>
                      <a:endParaRPr lang="nl-NL" sz="1200" dirty="0">
                        <a:effectLst/>
                        <a:latin typeface="Calibri" charset="0"/>
                        <a:ea typeface="Calibri" charset="0"/>
                        <a:cs typeface="Times New Roman" charset="0"/>
                      </a:endParaRPr>
                    </a:p>
                  </a:txBody>
                  <a:tcPr marL="51940" marR="51940" marT="0" marB="0"/>
                </a:tc>
                <a:tc>
                  <a:txBody>
                    <a:bodyPr/>
                    <a:lstStyle/>
                    <a:p>
                      <a:pPr>
                        <a:spcAft>
                          <a:spcPts val="0"/>
                        </a:spcAft>
                      </a:pPr>
                      <a:r>
                        <a:rPr lang="nl-NL" sz="1200">
                          <a:effectLst/>
                        </a:rPr>
                        <a:t>Sleutelvragen</a:t>
                      </a:r>
                      <a:endParaRPr lang="nl-NL" sz="1200">
                        <a:effectLst/>
                        <a:latin typeface="Calibri" charset="0"/>
                        <a:ea typeface="Calibri" charset="0"/>
                        <a:cs typeface="Times New Roman" charset="0"/>
                      </a:endParaRPr>
                    </a:p>
                  </a:txBody>
                  <a:tcPr marL="51940" marR="51940" marT="0" marB="0"/>
                </a:tc>
                <a:tc>
                  <a:txBody>
                    <a:bodyPr/>
                    <a:lstStyle/>
                    <a:p>
                      <a:pPr>
                        <a:spcAft>
                          <a:spcPts val="0"/>
                        </a:spcAft>
                      </a:pPr>
                      <a:r>
                        <a:rPr lang="nl-NL" sz="1200">
                          <a:effectLst/>
                        </a:rPr>
                        <a:t>Activiteiten</a:t>
                      </a:r>
                      <a:endParaRPr lang="nl-NL" sz="1200">
                        <a:effectLst/>
                        <a:latin typeface="Calibri" charset="0"/>
                        <a:ea typeface="Calibri" charset="0"/>
                        <a:cs typeface="Times New Roman" charset="0"/>
                      </a:endParaRPr>
                    </a:p>
                  </a:txBody>
                  <a:tcPr marL="51940" marR="51940" marT="0" marB="0"/>
                </a:tc>
                <a:tc>
                  <a:txBody>
                    <a:bodyPr/>
                    <a:lstStyle/>
                    <a:p>
                      <a:pPr>
                        <a:spcAft>
                          <a:spcPts val="0"/>
                        </a:spcAft>
                      </a:pPr>
                      <a:r>
                        <a:rPr lang="nl-NL" sz="1200">
                          <a:effectLst/>
                        </a:rPr>
                        <a:t>Organisatie</a:t>
                      </a:r>
                      <a:endParaRPr lang="nl-NL" sz="1200">
                        <a:effectLst/>
                        <a:latin typeface="Calibri" charset="0"/>
                        <a:ea typeface="Calibri" charset="0"/>
                        <a:cs typeface="Times New Roman" charset="0"/>
                      </a:endParaRPr>
                    </a:p>
                  </a:txBody>
                  <a:tcPr marL="51940" marR="51940" marT="0" marB="0"/>
                </a:tc>
                <a:tc>
                  <a:txBody>
                    <a:bodyPr/>
                    <a:lstStyle/>
                    <a:p>
                      <a:pPr>
                        <a:spcAft>
                          <a:spcPts val="0"/>
                        </a:spcAft>
                      </a:pPr>
                      <a:r>
                        <a:rPr lang="nl-NL" sz="1200">
                          <a:effectLst/>
                        </a:rPr>
                        <a:t>Middelen</a:t>
                      </a:r>
                      <a:endParaRPr lang="nl-NL" sz="1200">
                        <a:effectLst/>
                        <a:latin typeface="Calibri" charset="0"/>
                        <a:ea typeface="Calibri" charset="0"/>
                        <a:cs typeface="Times New Roman" charset="0"/>
                      </a:endParaRPr>
                    </a:p>
                  </a:txBody>
                  <a:tcPr marL="51940" marR="51940" marT="0" marB="0"/>
                </a:tc>
                <a:extLst>
                  <a:ext uri="{0D108BD9-81ED-4DB2-BD59-A6C34878D82A}">
                    <a16:rowId xmlns:a16="http://schemas.microsoft.com/office/drawing/2014/main" val="10000"/>
                  </a:ext>
                </a:extLst>
              </a:tr>
              <a:tr h="5713605">
                <a:tc>
                  <a:txBody>
                    <a:bodyPr/>
                    <a:lstStyle/>
                    <a:p>
                      <a:pPr>
                        <a:spcAft>
                          <a:spcPts val="0"/>
                        </a:spcAft>
                      </a:pPr>
                      <a:endParaRPr lang="nl-NL" sz="1200" dirty="0">
                        <a:effectLst/>
                      </a:endParaRPr>
                    </a:p>
                    <a:p>
                      <a:pPr>
                        <a:spcAft>
                          <a:spcPts val="0"/>
                        </a:spcAft>
                      </a:pPr>
                      <a:r>
                        <a:rPr lang="nl-NL" sz="1200" dirty="0">
                          <a:solidFill>
                            <a:schemeClr val="tx1"/>
                          </a:solidFill>
                          <a:effectLst/>
                        </a:rPr>
                        <a:t>Les 2 – </a:t>
                      </a:r>
                      <a:r>
                        <a:rPr lang="nl-NL" sz="1200" dirty="0" err="1">
                          <a:solidFill>
                            <a:schemeClr val="tx1"/>
                          </a:solidFill>
                          <a:effectLst/>
                        </a:rPr>
                        <a:t>kernles</a:t>
                      </a:r>
                      <a:r>
                        <a:rPr lang="nl-NL" sz="1200" dirty="0">
                          <a:solidFill>
                            <a:schemeClr val="tx1"/>
                          </a:solidFill>
                          <a:effectLst/>
                        </a:rPr>
                        <a:t> toen</a:t>
                      </a:r>
                    </a:p>
                    <a:p>
                      <a:pPr>
                        <a:spcAft>
                          <a:spcPts val="0"/>
                        </a:spcAft>
                      </a:pPr>
                      <a:r>
                        <a:rPr lang="nl-NL" sz="1200" dirty="0">
                          <a:solidFill>
                            <a:schemeClr val="tx1"/>
                          </a:solidFill>
                          <a:effectLst/>
                        </a:rPr>
                        <a:t>Het leven en werken van Kees en Hans. </a:t>
                      </a:r>
                    </a:p>
                    <a:p>
                      <a:pPr>
                        <a:spcAft>
                          <a:spcPts val="0"/>
                        </a:spcAft>
                      </a:pPr>
                      <a:r>
                        <a:rPr lang="nl-NL" sz="1200" dirty="0">
                          <a:effectLst/>
                        </a:rPr>
                        <a:t> </a:t>
                      </a:r>
                    </a:p>
                    <a:p>
                      <a:pPr>
                        <a:spcAft>
                          <a:spcPts val="0"/>
                        </a:spcAft>
                      </a:pPr>
                      <a:r>
                        <a:rPr lang="nl-NL" sz="1200" dirty="0">
                          <a:effectLst/>
                        </a:rPr>
                        <a:t>Op die leeftijd was dat overleven. De spullen uit hun mand en kist vertellen hun levensverhaal. Dat was een heel ander leven met andere spullen dan de leerlingen nu kennen.</a:t>
                      </a:r>
                    </a:p>
                    <a:p>
                      <a:pPr>
                        <a:spcAft>
                          <a:spcPts val="0"/>
                        </a:spcAft>
                      </a:pPr>
                      <a:r>
                        <a:rPr lang="nl-NL" sz="1200" dirty="0">
                          <a:effectLst/>
                        </a:rPr>
                        <a:t>Dat is de 'ontdekkingsreis' die de leerlingen in de klas gaan maken.</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endParaRPr lang="nl-NL" sz="1200" dirty="0">
                        <a:effectLst/>
                        <a:latin typeface="Calibri" charset="0"/>
                        <a:ea typeface="Calibri" charset="0"/>
                        <a:cs typeface="Times New Roman" charset="0"/>
                      </a:endParaRPr>
                    </a:p>
                  </a:txBody>
                  <a:tcPr marL="51940" marR="51940" marT="0" marB="0"/>
                </a:tc>
                <a:tc>
                  <a:txBody>
                    <a:bodyPr/>
                    <a:lstStyle/>
                    <a:p>
                      <a:pPr marL="342900" lvl="0" indent="-342900">
                        <a:spcAft>
                          <a:spcPts val="0"/>
                        </a:spcAft>
                        <a:buFont typeface="Wingdings" charset="2"/>
                        <a:buChar char=""/>
                      </a:pPr>
                      <a:r>
                        <a:rPr lang="nl-NL" sz="1200" dirty="0">
                          <a:effectLst/>
                        </a:rPr>
                        <a:t>Hoe ziet hun dag eruit?</a:t>
                      </a:r>
                    </a:p>
                    <a:p>
                      <a:pPr marL="342900" lvl="0" indent="-342900">
                        <a:spcAft>
                          <a:spcPts val="0"/>
                        </a:spcAft>
                        <a:buFont typeface="Wingdings" charset="2"/>
                        <a:buChar char=""/>
                      </a:pPr>
                      <a:r>
                        <a:rPr lang="nl-NL" sz="1200" dirty="0">
                          <a:effectLst/>
                        </a:rPr>
                        <a:t>Wat voor werk doen ze?</a:t>
                      </a:r>
                    </a:p>
                    <a:p>
                      <a:pPr marL="342900" lvl="0" indent="-342900">
                        <a:spcAft>
                          <a:spcPts val="0"/>
                        </a:spcAft>
                        <a:buFont typeface="Wingdings" charset="2"/>
                        <a:buChar char=""/>
                      </a:pPr>
                      <a:r>
                        <a:rPr lang="nl-NL" sz="1200" dirty="0">
                          <a:effectLst/>
                        </a:rPr>
                        <a:t>Wat eten ze?</a:t>
                      </a:r>
                    </a:p>
                    <a:p>
                      <a:pPr marL="342900" lvl="0" indent="-342900">
                        <a:spcAft>
                          <a:spcPts val="0"/>
                        </a:spcAft>
                        <a:buFont typeface="Wingdings" charset="2"/>
                        <a:buChar char=""/>
                      </a:pPr>
                      <a:r>
                        <a:rPr lang="nl-NL" sz="1200" dirty="0">
                          <a:effectLst/>
                        </a:rPr>
                        <a:t>Wat verdienen ze?</a:t>
                      </a:r>
                    </a:p>
                    <a:p>
                      <a:pPr marL="342900" lvl="0" indent="-342900">
                        <a:spcAft>
                          <a:spcPts val="0"/>
                        </a:spcAft>
                        <a:buFont typeface="Wingdings" charset="2"/>
                        <a:buChar char=""/>
                      </a:pPr>
                      <a:r>
                        <a:rPr lang="nl-NL" sz="1200" dirty="0">
                          <a:effectLst/>
                        </a:rPr>
                        <a:t>Waarom zijn het </a:t>
                      </a:r>
                      <a:r>
                        <a:rPr lang="nl-NL" sz="1200" dirty="0" err="1">
                          <a:effectLst/>
                        </a:rPr>
                        <a:t>Kofjekokertje</a:t>
                      </a:r>
                      <a:r>
                        <a:rPr lang="nl-NL" sz="1200" dirty="0">
                          <a:effectLst/>
                        </a:rPr>
                        <a:t> en Koeienwachtertje belangrijk voor Goeree-Overflakkee? </a:t>
                      </a:r>
                    </a:p>
                    <a:p>
                      <a:pPr marL="342900" lvl="0" indent="-342900">
                        <a:spcAft>
                          <a:spcPts val="0"/>
                        </a:spcAft>
                        <a:buFont typeface="Wingdings" charset="2"/>
                        <a:buChar char=""/>
                      </a:pPr>
                      <a:r>
                        <a:rPr lang="nl-NL" sz="1200" dirty="0">
                          <a:effectLst/>
                        </a:rPr>
                        <a:t>Waarom is het </a:t>
                      </a:r>
                      <a:r>
                        <a:rPr lang="nl-NL" sz="1200" dirty="0" err="1">
                          <a:effectLst/>
                        </a:rPr>
                        <a:t>Kofjekokertje</a:t>
                      </a:r>
                      <a:r>
                        <a:rPr lang="nl-NL" sz="1200" dirty="0">
                          <a:effectLst/>
                        </a:rPr>
                        <a:t> ook belangrijk voor Middelharnis?</a:t>
                      </a:r>
                    </a:p>
                    <a:p>
                      <a:pPr marL="342900" lvl="0" indent="-342900">
                        <a:spcAft>
                          <a:spcPts val="0"/>
                        </a:spcAft>
                        <a:buFont typeface="Wingdings" charset="2"/>
                        <a:buChar char=""/>
                      </a:pPr>
                      <a:r>
                        <a:rPr lang="nl-NL" sz="1200" dirty="0">
                          <a:effectLst/>
                        </a:rPr>
                        <a:t>Waar in Middelharnis staat van hem een beeldje?</a:t>
                      </a:r>
                    </a:p>
                    <a:p>
                      <a:pPr marL="342900" lvl="0" indent="-342900">
                        <a:spcAft>
                          <a:spcPts val="0"/>
                        </a:spcAft>
                        <a:buFont typeface="Wingdings" charset="2"/>
                        <a:buChar char=""/>
                      </a:pPr>
                      <a:r>
                        <a:rPr lang="nl-NL" sz="1200" dirty="0">
                          <a:effectLst/>
                        </a:rPr>
                        <a:t>Waar staat er een beeld van het koeienwachtertje? </a:t>
                      </a:r>
                    </a:p>
                    <a:p>
                      <a:pPr marL="342900" lvl="0" indent="-342900">
                        <a:spcAft>
                          <a:spcPts val="0"/>
                        </a:spcAft>
                        <a:buFont typeface="Wingdings" charset="2"/>
                        <a:buChar char=""/>
                      </a:pPr>
                      <a:r>
                        <a:rPr lang="nl-NL" sz="1200" dirty="0">
                          <a:effectLst/>
                        </a:rPr>
                        <a:t>Zijn er nu ook nog </a:t>
                      </a:r>
                      <a:r>
                        <a:rPr lang="nl-NL" sz="1200" dirty="0" err="1">
                          <a:effectLst/>
                        </a:rPr>
                        <a:t>Kofjekokertjes</a:t>
                      </a:r>
                      <a:r>
                        <a:rPr lang="nl-NL" sz="1200" dirty="0">
                          <a:effectLst/>
                        </a:rPr>
                        <a:t> of Koeienwachtertjes?</a:t>
                      </a:r>
                    </a:p>
                    <a:p>
                      <a:pPr marL="342900" lvl="0" indent="-342900">
                        <a:spcAft>
                          <a:spcPts val="0"/>
                        </a:spcAft>
                        <a:buFont typeface="Wingdings" charset="2"/>
                        <a:buChar char=""/>
                      </a:pPr>
                      <a:r>
                        <a:rPr lang="nl-NL" sz="1200" dirty="0">
                          <a:effectLst/>
                        </a:rPr>
                        <a:t>Hoe gaan we het museum onze antwoorden vertellen?</a:t>
                      </a:r>
                    </a:p>
                    <a:p>
                      <a:pPr marL="342900" lvl="0" indent="-342900">
                        <a:spcAft>
                          <a:spcPts val="0"/>
                        </a:spcAft>
                        <a:buFont typeface="Wingdings" charset="2"/>
                        <a:buChar char=""/>
                      </a:pPr>
                      <a:r>
                        <a:rPr lang="nl-NL" sz="1200" dirty="0">
                          <a:effectLst/>
                        </a:rPr>
                        <a:t>Wanneer gaan we op bezoek?</a:t>
                      </a:r>
                    </a:p>
                    <a:p>
                      <a:pPr marL="408305">
                        <a:spcAft>
                          <a:spcPts val="0"/>
                        </a:spcAft>
                      </a:pPr>
                      <a:r>
                        <a:rPr lang="nl-NL" sz="1200" dirty="0">
                          <a:effectLst/>
                        </a:rPr>
                        <a:t> </a:t>
                      </a:r>
                    </a:p>
                    <a:p>
                      <a:pPr>
                        <a:spcAft>
                          <a:spcPts val="0"/>
                        </a:spcAft>
                      </a:pPr>
                      <a:r>
                        <a:rPr lang="nl-NL" sz="1200" dirty="0">
                          <a:effectLst/>
                        </a:rPr>
                        <a:t> </a:t>
                      </a:r>
                    </a:p>
                    <a:p>
                      <a:pPr marL="408305">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endParaRPr lang="nl-NL" sz="1200" dirty="0">
                        <a:effectLst/>
                        <a:latin typeface="Calibri" charset="0"/>
                        <a:ea typeface="Calibri" charset="0"/>
                        <a:cs typeface="Times New Roman" charset="0"/>
                      </a:endParaRPr>
                    </a:p>
                  </a:txBody>
                  <a:tcPr marL="51940" marR="51940" marT="0" marB="0"/>
                </a:tc>
                <a:tc>
                  <a:txBody>
                    <a:bodyPr/>
                    <a:lstStyle/>
                    <a:p>
                      <a:pPr>
                        <a:spcAft>
                          <a:spcPts val="0"/>
                        </a:spcAft>
                      </a:pPr>
                      <a:r>
                        <a:rPr lang="nl-NL" sz="1200" dirty="0">
                          <a:effectLst/>
                        </a:rPr>
                        <a:t>De leerkracht verdeelt de klas in groepjes. De opdrachtkaarten worden verdeeld. De leerlingen lezen, overleggen, noteren, tekenen, zoeken informatie enz.  (tekst, beweging, plaatjes, foto's, filmpjes; via de interactieve kaart of online) en maken er een verslag van.  </a:t>
                      </a:r>
                    </a:p>
                    <a:p>
                      <a:pPr>
                        <a:spcAft>
                          <a:spcPts val="0"/>
                        </a:spcAft>
                      </a:pPr>
                      <a:r>
                        <a:rPr lang="nl-NL" sz="1200" dirty="0">
                          <a:effectLst/>
                        </a:rPr>
                        <a:t> </a:t>
                      </a:r>
                    </a:p>
                    <a:p>
                      <a:pPr>
                        <a:spcAft>
                          <a:spcPts val="0"/>
                        </a:spcAft>
                      </a:pPr>
                      <a:r>
                        <a:rPr lang="nl-NL" sz="1200" dirty="0">
                          <a:effectLst/>
                        </a:rPr>
                        <a:t>De leerlingen bedenken hoe ze hun kennis over Hans en Kees gaan delen met het museum. Samen met de leerkracht berichten ze het museum.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endParaRPr lang="nl-NL" sz="1200" dirty="0">
                        <a:effectLst/>
                        <a:latin typeface="Calibri" charset="0"/>
                        <a:ea typeface="Calibri" charset="0"/>
                        <a:cs typeface="Times New Roman" charset="0"/>
                      </a:endParaRPr>
                    </a:p>
                  </a:txBody>
                  <a:tcPr marL="51940" marR="51940" marT="0" marB="0"/>
                </a:tc>
                <a:tc>
                  <a:txBody>
                    <a:bodyPr/>
                    <a:lstStyle/>
                    <a:p>
                      <a:pPr>
                        <a:spcAft>
                          <a:spcPts val="0"/>
                        </a:spcAft>
                      </a:pPr>
                      <a:r>
                        <a:rPr lang="nl-NL" sz="1200" dirty="0">
                          <a:effectLst/>
                        </a:rPr>
                        <a:t>Groepswerk</a:t>
                      </a:r>
                    </a:p>
                    <a:p>
                      <a:pPr>
                        <a:spcAft>
                          <a:spcPts val="0"/>
                        </a:spcAft>
                      </a:pPr>
                      <a:r>
                        <a:rPr lang="nl-NL" sz="1200" dirty="0">
                          <a:effectLst/>
                        </a:rPr>
                        <a:t>De opdrachtkaarten kunnen in de klas, buiten de klas en ook buiten de school gemaakt worden. De leerkracht maakt een voorselectie.</a:t>
                      </a:r>
                    </a:p>
                    <a:p>
                      <a:pPr>
                        <a:spcAft>
                          <a:spcPts val="0"/>
                        </a:spcAft>
                      </a:pPr>
                      <a:r>
                        <a:rPr lang="nl-NL" sz="1200" dirty="0">
                          <a:effectLst/>
                        </a:rPr>
                        <a:t>De leerkracht verdeelt de klas in groepjes. Het is mogelijk meerdere opdrachtkaarten per groep te geven. </a:t>
                      </a:r>
                    </a:p>
                    <a:p>
                      <a:pPr>
                        <a:spcAft>
                          <a:spcPts val="0"/>
                        </a:spcAft>
                      </a:pPr>
                      <a:r>
                        <a:rPr lang="nl-NL" sz="1200" dirty="0">
                          <a:effectLst/>
                        </a:rPr>
                        <a:t>Kies de manier van verslaglegging: tekst en beeld op welk medium.</a:t>
                      </a:r>
                    </a:p>
                    <a:p>
                      <a:pPr>
                        <a:spcAft>
                          <a:spcPts val="0"/>
                        </a:spcAft>
                      </a:pPr>
                      <a:r>
                        <a:rPr lang="nl-NL" sz="1200" dirty="0">
                          <a:effectLst/>
                        </a:rPr>
                        <a:t>Sommige opdrachten kunnen ook tussen de andere lessen op de dag door gemaakt worden.</a:t>
                      </a:r>
                    </a:p>
                    <a:p>
                      <a:pPr>
                        <a:spcAft>
                          <a:spcPts val="0"/>
                        </a:spcAft>
                      </a:pPr>
                      <a:r>
                        <a:rPr lang="nl-NL" sz="1200" dirty="0">
                          <a:effectLst/>
                        </a:rPr>
                        <a:t> </a:t>
                      </a:r>
                    </a:p>
                    <a:p>
                      <a:pPr>
                        <a:spcAft>
                          <a:spcPts val="0"/>
                        </a:spcAft>
                      </a:pPr>
                      <a:r>
                        <a:rPr lang="nl-NL" sz="1200" dirty="0">
                          <a:effectLst/>
                        </a:rPr>
                        <a:t>Tip: Een muurkrant maken (letterlijk aan de muur of op het </a:t>
                      </a:r>
                      <a:r>
                        <a:rPr lang="nl-NL" sz="1200" dirty="0" err="1">
                          <a:effectLst/>
                        </a:rPr>
                        <a:t>digibord</a:t>
                      </a:r>
                      <a:r>
                        <a:rPr lang="nl-NL" sz="1200" dirty="0">
                          <a:effectLst/>
                        </a:rPr>
                        <a:t>)</a:t>
                      </a:r>
                      <a:endParaRPr lang="nl-NL" sz="1200" dirty="0">
                        <a:effectLst/>
                        <a:latin typeface="Calibri" charset="0"/>
                        <a:ea typeface="Calibri" charset="0"/>
                        <a:cs typeface="Times New Roman" charset="0"/>
                      </a:endParaRPr>
                    </a:p>
                  </a:txBody>
                  <a:tcPr marL="51940" marR="51940" marT="0" marB="0"/>
                </a:tc>
                <a:tc>
                  <a:txBody>
                    <a:bodyPr/>
                    <a:lstStyle/>
                    <a:p>
                      <a:pPr>
                        <a:spcAft>
                          <a:spcPts val="0"/>
                        </a:spcAft>
                      </a:pPr>
                      <a:r>
                        <a:rPr lang="nl-NL" sz="1200" dirty="0">
                          <a:effectLst/>
                        </a:rPr>
                        <a:t>De opdrachtkaarten: landbouw en visserij </a:t>
                      </a:r>
                    </a:p>
                    <a:p>
                      <a:pPr>
                        <a:spcAft>
                          <a:spcPts val="0"/>
                        </a:spcAft>
                      </a:pPr>
                      <a:r>
                        <a:rPr lang="nl-NL" sz="12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rPr>
                        <a:t>Bekijk of laat de leerlingen informatie zoeken en lezen op de website. </a:t>
                      </a:r>
                    </a:p>
                    <a:p>
                      <a:pPr>
                        <a:spcAft>
                          <a:spcPts val="0"/>
                        </a:spcAft>
                      </a:pPr>
                      <a:endParaRPr lang="nl-NL" sz="1200" dirty="0">
                        <a:effectLst/>
                      </a:endParaRPr>
                    </a:p>
                  </a:txBody>
                  <a:tcPr marL="51940" marR="5194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9226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497772123"/>
              </p:ext>
            </p:extLst>
          </p:nvPr>
        </p:nvGraphicFramePr>
        <p:xfrm>
          <a:off x="531409" y="336550"/>
          <a:ext cx="10654750" cy="6292850"/>
        </p:xfrm>
        <a:graphic>
          <a:graphicData uri="http://schemas.openxmlformats.org/drawingml/2006/table">
            <a:tbl>
              <a:tblPr firstRow="1" firstCol="1" bandRow="1">
                <a:tableStyleId>{5C22544A-7EE6-4342-B048-85BDC9FD1C3A}</a:tableStyleId>
              </a:tblPr>
              <a:tblGrid>
                <a:gridCol w="1700561">
                  <a:extLst>
                    <a:ext uri="{9D8B030D-6E8A-4147-A177-3AD203B41FA5}">
                      <a16:colId xmlns:a16="http://schemas.microsoft.com/office/drawing/2014/main" val="20000"/>
                    </a:ext>
                  </a:extLst>
                </a:gridCol>
                <a:gridCol w="2741168">
                  <a:extLst>
                    <a:ext uri="{9D8B030D-6E8A-4147-A177-3AD203B41FA5}">
                      <a16:colId xmlns:a16="http://schemas.microsoft.com/office/drawing/2014/main" val="20001"/>
                    </a:ext>
                  </a:extLst>
                </a:gridCol>
                <a:gridCol w="2071007">
                  <a:extLst>
                    <a:ext uri="{9D8B030D-6E8A-4147-A177-3AD203B41FA5}">
                      <a16:colId xmlns:a16="http://schemas.microsoft.com/office/drawing/2014/main" val="20002"/>
                    </a:ext>
                  </a:extLst>
                </a:gridCol>
                <a:gridCol w="2071007">
                  <a:extLst>
                    <a:ext uri="{9D8B030D-6E8A-4147-A177-3AD203B41FA5}">
                      <a16:colId xmlns:a16="http://schemas.microsoft.com/office/drawing/2014/main" val="20003"/>
                    </a:ext>
                  </a:extLst>
                </a:gridCol>
                <a:gridCol w="2071007">
                  <a:extLst>
                    <a:ext uri="{9D8B030D-6E8A-4147-A177-3AD203B41FA5}">
                      <a16:colId xmlns:a16="http://schemas.microsoft.com/office/drawing/2014/main" val="20004"/>
                    </a:ext>
                  </a:extLst>
                </a:gridCol>
              </a:tblGrid>
              <a:tr h="185863">
                <a:tc>
                  <a:txBody>
                    <a:bodyPr/>
                    <a:lstStyle/>
                    <a:p>
                      <a:pPr>
                        <a:spcAft>
                          <a:spcPts val="0"/>
                        </a:spcAft>
                      </a:pPr>
                      <a:r>
                        <a:rPr lang="nl-NL" sz="1200" dirty="0">
                          <a:effectLst/>
                        </a:rPr>
                        <a:t>Verhaallijn</a:t>
                      </a:r>
                      <a:endParaRPr lang="nl-NL" sz="1200" dirty="0">
                        <a:effectLst/>
                        <a:latin typeface="Calibri" charset="0"/>
                        <a:ea typeface="Calibri" charset="0"/>
                        <a:cs typeface="Times New Roman" charset="0"/>
                      </a:endParaRPr>
                    </a:p>
                  </a:txBody>
                  <a:tcPr marL="46987" marR="46987" marT="0" marB="0"/>
                </a:tc>
                <a:tc>
                  <a:txBody>
                    <a:bodyPr/>
                    <a:lstStyle/>
                    <a:p>
                      <a:pPr>
                        <a:spcAft>
                          <a:spcPts val="0"/>
                        </a:spcAft>
                      </a:pPr>
                      <a:r>
                        <a:rPr lang="nl-NL" sz="1200">
                          <a:effectLst/>
                        </a:rPr>
                        <a:t>Sleutelvragen</a:t>
                      </a:r>
                      <a:endParaRPr lang="nl-NL" sz="1200">
                        <a:effectLst/>
                        <a:latin typeface="Calibri" charset="0"/>
                        <a:ea typeface="Calibri" charset="0"/>
                        <a:cs typeface="Times New Roman" charset="0"/>
                      </a:endParaRPr>
                    </a:p>
                  </a:txBody>
                  <a:tcPr marL="46987" marR="46987" marT="0" marB="0"/>
                </a:tc>
                <a:tc>
                  <a:txBody>
                    <a:bodyPr/>
                    <a:lstStyle/>
                    <a:p>
                      <a:pPr>
                        <a:spcAft>
                          <a:spcPts val="0"/>
                        </a:spcAft>
                      </a:pPr>
                      <a:r>
                        <a:rPr lang="nl-NL" sz="1200">
                          <a:effectLst/>
                        </a:rPr>
                        <a:t>Activiteiten</a:t>
                      </a:r>
                      <a:endParaRPr lang="nl-NL" sz="1200">
                        <a:effectLst/>
                        <a:latin typeface="Calibri" charset="0"/>
                        <a:ea typeface="Calibri" charset="0"/>
                        <a:cs typeface="Times New Roman" charset="0"/>
                      </a:endParaRPr>
                    </a:p>
                  </a:txBody>
                  <a:tcPr marL="46987" marR="46987" marT="0" marB="0"/>
                </a:tc>
                <a:tc>
                  <a:txBody>
                    <a:bodyPr/>
                    <a:lstStyle/>
                    <a:p>
                      <a:pPr>
                        <a:spcAft>
                          <a:spcPts val="0"/>
                        </a:spcAft>
                      </a:pPr>
                      <a:r>
                        <a:rPr lang="nl-NL" sz="1200">
                          <a:effectLst/>
                        </a:rPr>
                        <a:t>Organisatie</a:t>
                      </a:r>
                      <a:endParaRPr lang="nl-NL" sz="1200">
                        <a:effectLst/>
                        <a:latin typeface="Calibri" charset="0"/>
                        <a:ea typeface="Calibri" charset="0"/>
                        <a:cs typeface="Times New Roman" charset="0"/>
                      </a:endParaRPr>
                    </a:p>
                  </a:txBody>
                  <a:tcPr marL="46987" marR="46987" marT="0" marB="0"/>
                </a:tc>
                <a:tc>
                  <a:txBody>
                    <a:bodyPr/>
                    <a:lstStyle/>
                    <a:p>
                      <a:pPr>
                        <a:spcAft>
                          <a:spcPts val="0"/>
                        </a:spcAft>
                      </a:pPr>
                      <a:r>
                        <a:rPr lang="nl-NL" sz="1200">
                          <a:effectLst/>
                        </a:rPr>
                        <a:t>Middelen</a:t>
                      </a:r>
                      <a:endParaRPr lang="nl-NL" sz="1200">
                        <a:effectLst/>
                        <a:latin typeface="Calibri" charset="0"/>
                        <a:ea typeface="Calibri" charset="0"/>
                        <a:cs typeface="Times New Roman" charset="0"/>
                      </a:endParaRPr>
                    </a:p>
                  </a:txBody>
                  <a:tcPr marL="46987" marR="46987" marT="0" marB="0"/>
                </a:tc>
                <a:extLst>
                  <a:ext uri="{0D108BD9-81ED-4DB2-BD59-A6C34878D82A}">
                    <a16:rowId xmlns:a16="http://schemas.microsoft.com/office/drawing/2014/main" val="10000"/>
                  </a:ext>
                </a:extLst>
              </a:tr>
              <a:tr h="6106987">
                <a:tc>
                  <a:txBody>
                    <a:bodyPr/>
                    <a:lstStyle/>
                    <a:p>
                      <a:pPr>
                        <a:spcAft>
                          <a:spcPts val="0"/>
                        </a:spcAft>
                      </a:pPr>
                      <a:endParaRPr lang="nl-NL" sz="1100" dirty="0">
                        <a:effectLst/>
                      </a:endParaRPr>
                    </a:p>
                    <a:p>
                      <a:pPr>
                        <a:spcAft>
                          <a:spcPts val="0"/>
                        </a:spcAft>
                      </a:pPr>
                      <a:r>
                        <a:rPr lang="nl-NL" sz="1100" dirty="0">
                          <a:solidFill>
                            <a:schemeClr val="tx1"/>
                          </a:solidFill>
                          <a:effectLst/>
                        </a:rPr>
                        <a:t>Les 3 – </a:t>
                      </a:r>
                      <a:r>
                        <a:rPr lang="nl-NL" sz="1100" dirty="0" err="1">
                          <a:solidFill>
                            <a:schemeClr val="tx1"/>
                          </a:solidFill>
                          <a:effectLst/>
                        </a:rPr>
                        <a:t>kernles</a:t>
                      </a:r>
                      <a:r>
                        <a:rPr lang="nl-NL" sz="1100" dirty="0">
                          <a:solidFill>
                            <a:schemeClr val="tx1"/>
                          </a:solidFill>
                          <a:effectLst/>
                        </a:rPr>
                        <a:t> nu</a:t>
                      </a:r>
                    </a:p>
                    <a:p>
                      <a:pPr>
                        <a:spcAft>
                          <a:spcPts val="0"/>
                        </a:spcAft>
                      </a:pPr>
                      <a:r>
                        <a:rPr lang="nl-NL" sz="1100" dirty="0">
                          <a:solidFill>
                            <a:schemeClr val="tx1"/>
                          </a:solidFill>
                          <a:effectLst/>
                        </a:rPr>
                        <a:t>Eten van het land en uit de zee</a:t>
                      </a:r>
                    </a:p>
                    <a:p>
                      <a:pPr>
                        <a:spcAft>
                          <a:spcPts val="0"/>
                        </a:spcAft>
                      </a:pPr>
                      <a:r>
                        <a:rPr lang="nl-NL" sz="1100" dirty="0">
                          <a:effectLst/>
                        </a:rPr>
                        <a:t> </a:t>
                      </a:r>
                    </a:p>
                    <a:p>
                      <a:pPr>
                        <a:spcAft>
                          <a:spcPts val="0"/>
                        </a:spcAft>
                      </a:pPr>
                      <a:r>
                        <a:rPr lang="nl-NL" sz="1100" dirty="0">
                          <a:effectLst/>
                        </a:rPr>
                        <a:t>Boeren en vissers zijn er ook nu nog. De akkers waar Kees langs liep zijn er nog. In andere vorm met andere werkwijze, maar nog steeds met graan, koeien en aardappels. De vissers gaan nog steeds de zee op, maar de schepen en de werkwijze zijn anders dan toen Hans aan boord was.</a:t>
                      </a:r>
                    </a:p>
                    <a:p>
                      <a:pPr>
                        <a:spcAft>
                          <a:spcPts val="0"/>
                        </a:spcAft>
                      </a:pPr>
                      <a:r>
                        <a:rPr lang="nl-NL" sz="1100" dirty="0">
                          <a:effectLst/>
                        </a:rPr>
                        <a:t>Visserij concentreert zich nu in Stellendam.</a:t>
                      </a:r>
                    </a:p>
                    <a:p>
                      <a:pPr>
                        <a:spcAft>
                          <a:spcPts val="0"/>
                        </a:spcAft>
                      </a:pPr>
                      <a:r>
                        <a:rPr lang="nl-NL" sz="1100" dirty="0">
                          <a:effectLst/>
                        </a:rPr>
                        <a:t> </a:t>
                      </a:r>
                    </a:p>
                    <a:p>
                      <a:pPr>
                        <a:spcAft>
                          <a:spcPts val="0"/>
                        </a:spcAft>
                      </a:pPr>
                      <a:r>
                        <a:rPr lang="nl-NL" sz="1100" dirty="0">
                          <a:effectLst/>
                        </a:rPr>
                        <a:t> </a:t>
                      </a:r>
                    </a:p>
                    <a:p>
                      <a:pPr>
                        <a:spcAft>
                          <a:spcPts val="0"/>
                        </a:spcAft>
                      </a:pPr>
                      <a:r>
                        <a:rPr lang="nl-NL" sz="1100" dirty="0">
                          <a:effectLst/>
                        </a:rPr>
                        <a:t> </a:t>
                      </a:r>
                      <a:endParaRPr lang="nl-NL" sz="1100" dirty="0">
                        <a:effectLst/>
                        <a:latin typeface="Calibri" charset="0"/>
                        <a:ea typeface="Calibri" charset="0"/>
                        <a:cs typeface="Times New Roman" charset="0"/>
                      </a:endParaRPr>
                    </a:p>
                  </a:txBody>
                  <a:tcPr marL="46987" marR="46987" marT="0" marB="0"/>
                </a:tc>
                <a:tc>
                  <a:txBody>
                    <a:bodyPr/>
                    <a:lstStyle/>
                    <a:p>
                      <a:pPr marL="342900" lvl="0" indent="-342900">
                        <a:spcAft>
                          <a:spcPts val="0"/>
                        </a:spcAft>
                        <a:buFont typeface="Wingdings" charset="2"/>
                        <a:buChar char=""/>
                      </a:pPr>
                      <a:r>
                        <a:rPr lang="nl-NL" sz="1100" dirty="0">
                          <a:effectLst/>
                        </a:rPr>
                        <a:t>Lust je aardappelen?</a:t>
                      </a:r>
                    </a:p>
                    <a:p>
                      <a:pPr marL="342900" lvl="0" indent="-342900">
                        <a:spcAft>
                          <a:spcPts val="0"/>
                        </a:spcAft>
                        <a:buFont typeface="Wingdings" charset="2"/>
                        <a:buChar char=""/>
                      </a:pPr>
                      <a:r>
                        <a:rPr lang="nl-NL" sz="1100" dirty="0">
                          <a:effectLst/>
                        </a:rPr>
                        <a:t>Hoe vaak eet je aardappelen? En op welke manier? </a:t>
                      </a:r>
                    </a:p>
                    <a:p>
                      <a:pPr marL="342900" lvl="0" indent="-342900">
                        <a:spcAft>
                          <a:spcPts val="0"/>
                        </a:spcAft>
                        <a:buFont typeface="Wingdings" charset="2"/>
                        <a:buChar char=""/>
                      </a:pPr>
                      <a:r>
                        <a:rPr lang="nl-NL" sz="1100" dirty="0">
                          <a:effectLst/>
                        </a:rPr>
                        <a:t>Hoe vaak eet je vis? En op welke manier?</a:t>
                      </a:r>
                    </a:p>
                    <a:p>
                      <a:pPr marL="342900" lvl="0" indent="-342900">
                        <a:spcAft>
                          <a:spcPts val="0"/>
                        </a:spcAft>
                        <a:buFont typeface="Wingdings" charset="2"/>
                        <a:buChar char=""/>
                      </a:pPr>
                      <a:r>
                        <a:rPr lang="nl-NL" sz="1100" dirty="0">
                          <a:effectLst/>
                        </a:rPr>
                        <a:t>Waar komen aardappelen vandaan?</a:t>
                      </a:r>
                    </a:p>
                    <a:p>
                      <a:pPr marL="342900" lvl="0" indent="-342900">
                        <a:spcAft>
                          <a:spcPts val="0"/>
                        </a:spcAft>
                        <a:buFont typeface="Wingdings" charset="2"/>
                        <a:buChar char=""/>
                      </a:pPr>
                      <a:r>
                        <a:rPr lang="nl-NL" sz="1100" dirty="0">
                          <a:effectLst/>
                        </a:rPr>
                        <a:t>Waar komt de vis vandaan?</a:t>
                      </a:r>
                    </a:p>
                    <a:p>
                      <a:pPr marL="342900" lvl="0" indent="-342900">
                        <a:spcAft>
                          <a:spcPts val="0"/>
                        </a:spcAft>
                        <a:buFont typeface="Wingdings" charset="2"/>
                        <a:buChar char=""/>
                      </a:pPr>
                      <a:r>
                        <a:rPr lang="nl-NL" sz="1100" dirty="0">
                          <a:effectLst/>
                        </a:rPr>
                        <a:t>Wie teelt de aardappelen?</a:t>
                      </a:r>
                    </a:p>
                    <a:p>
                      <a:pPr marL="342900" lvl="0" indent="-342900">
                        <a:spcAft>
                          <a:spcPts val="0"/>
                        </a:spcAft>
                        <a:buFont typeface="Wingdings" charset="2"/>
                        <a:buChar char=""/>
                      </a:pPr>
                      <a:r>
                        <a:rPr lang="nl-NL" sz="1100" dirty="0">
                          <a:effectLst/>
                        </a:rPr>
                        <a:t>Wie zorgt dat de vis aan de wal komt?</a:t>
                      </a:r>
                    </a:p>
                    <a:p>
                      <a:pPr marL="342900" lvl="0" indent="-342900">
                        <a:spcAft>
                          <a:spcPts val="0"/>
                        </a:spcAft>
                        <a:buFont typeface="Wingdings" charset="2"/>
                        <a:buChar char=""/>
                      </a:pPr>
                      <a:r>
                        <a:rPr lang="nl-NL" sz="1100" dirty="0">
                          <a:effectLst/>
                        </a:rPr>
                        <a:t>Wie kent een boer of een visser? </a:t>
                      </a:r>
                    </a:p>
                    <a:p>
                      <a:pPr marL="342900" lvl="0" indent="-342900">
                        <a:spcAft>
                          <a:spcPts val="0"/>
                        </a:spcAft>
                        <a:buFont typeface="Wingdings" charset="2"/>
                        <a:buChar char=""/>
                      </a:pPr>
                      <a:r>
                        <a:rPr lang="nl-NL" sz="1100" dirty="0">
                          <a:effectLst/>
                        </a:rPr>
                        <a:t>Hoe oud moet je zijn om boer of visser te zijn?</a:t>
                      </a:r>
                    </a:p>
                    <a:p>
                      <a:pPr marL="342900" lvl="0" indent="-342900">
                        <a:spcAft>
                          <a:spcPts val="0"/>
                        </a:spcAft>
                        <a:buFont typeface="Wingdings" charset="2"/>
                        <a:buChar char=""/>
                      </a:pPr>
                      <a:r>
                        <a:rPr lang="nl-NL" sz="1100" dirty="0">
                          <a:effectLst/>
                        </a:rPr>
                        <a:t>Moet je daarvoor naar school?</a:t>
                      </a:r>
                    </a:p>
                    <a:p>
                      <a:pPr marL="342900" lvl="0" indent="-342900">
                        <a:spcAft>
                          <a:spcPts val="0"/>
                        </a:spcAft>
                        <a:buFont typeface="Wingdings" charset="2"/>
                        <a:buChar char=""/>
                      </a:pPr>
                      <a:r>
                        <a:rPr lang="nl-NL" sz="1100" dirty="0">
                          <a:effectLst/>
                        </a:rPr>
                        <a:t>Waarom wordt je boer of visser?</a:t>
                      </a:r>
                    </a:p>
                    <a:p>
                      <a:pPr marL="342900" lvl="0" indent="-342900">
                        <a:spcAft>
                          <a:spcPts val="0"/>
                        </a:spcAft>
                        <a:buFont typeface="Wingdings" charset="2"/>
                        <a:buChar char=""/>
                      </a:pPr>
                      <a:r>
                        <a:rPr lang="nl-NL" sz="1100" dirty="0">
                          <a:effectLst/>
                        </a:rPr>
                        <a:t>Wat heb je nodig om te vissen?</a:t>
                      </a:r>
                    </a:p>
                    <a:p>
                      <a:pPr marL="342900" lvl="0" indent="-342900">
                        <a:spcAft>
                          <a:spcPts val="0"/>
                        </a:spcAft>
                        <a:buFont typeface="Wingdings" charset="2"/>
                        <a:buChar char=""/>
                      </a:pPr>
                      <a:r>
                        <a:rPr lang="nl-NL" sz="1100" dirty="0">
                          <a:effectLst/>
                        </a:rPr>
                        <a:t>Wat heb je nodig om op het land te werken?</a:t>
                      </a:r>
                      <a:endParaRPr lang="nl-NL" sz="1100" dirty="0">
                        <a:effectLst/>
                        <a:latin typeface="Calibri" charset="0"/>
                        <a:ea typeface="Calibri" charset="0"/>
                        <a:cs typeface="Times New Roman" charset="0"/>
                      </a:endParaRPr>
                    </a:p>
                  </a:txBody>
                  <a:tcPr marL="46987" marR="46987" marT="0" marB="0"/>
                </a:tc>
                <a:tc>
                  <a:txBody>
                    <a:bodyPr/>
                    <a:lstStyle/>
                    <a:p>
                      <a:pPr>
                        <a:spcAft>
                          <a:spcPts val="0"/>
                        </a:spcAft>
                      </a:pPr>
                      <a:r>
                        <a:rPr lang="nl-NL" sz="1100" dirty="0">
                          <a:effectLst/>
                        </a:rPr>
                        <a:t>Kringgesprek n.a.v. verse vis en aardappel uit de klei.</a:t>
                      </a:r>
                    </a:p>
                    <a:p>
                      <a:pPr>
                        <a:spcAft>
                          <a:spcPts val="0"/>
                        </a:spcAft>
                      </a:pPr>
                      <a:r>
                        <a:rPr lang="nl-NL" sz="1100" dirty="0">
                          <a:effectLst/>
                        </a:rPr>
                        <a:t>Vertellen over eigen ervaringen.</a:t>
                      </a:r>
                    </a:p>
                    <a:p>
                      <a:pPr>
                        <a:spcAft>
                          <a:spcPts val="0"/>
                        </a:spcAft>
                      </a:pPr>
                      <a:r>
                        <a:rPr lang="nl-NL" sz="1100" dirty="0">
                          <a:effectLst/>
                        </a:rPr>
                        <a:t> </a:t>
                      </a:r>
                    </a:p>
                    <a:p>
                      <a:pPr>
                        <a:spcAft>
                          <a:spcPts val="0"/>
                        </a:spcAft>
                      </a:pPr>
                      <a:r>
                        <a:rPr lang="nl-NL" sz="1100" dirty="0">
                          <a:effectLst/>
                        </a:rPr>
                        <a:t>Samen kijken naar de filmpjes en foto's. </a:t>
                      </a:r>
                    </a:p>
                    <a:p>
                      <a:pPr>
                        <a:spcAft>
                          <a:spcPts val="0"/>
                        </a:spcAft>
                      </a:pPr>
                      <a:r>
                        <a:rPr lang="nl-NL" sz="1100" dirty="0">
                          <a:effectLst/>
                        </a:rPr>
                        <a:t> </a:t>
                      </a:r>
                    </a:p>
                    <a:p>
                      <a:pPr>
                        <a:spcAft>
                          <a:spcPts val="0"/>
                        </a:spcAft>
                      </a:pPr>
                      <a:r>
                        <a:rPr lang="nl-NL" sz="1100" dirty="0">
                          <a:effectLst/>
                        </a:rPr>
                        <a:t>Tips voor verwerking:</a:t>
                      </a:r>
                    </a:p>
                    <a:p>
                      <a:pPr>
                        <a:spcAft>
                          <a:spcPts val="0"/>
                        </a:spcAft>
                      </a:pPr>
                      <a:r>
                        <a:rPr lang="nl-NL" sz="1100" dirty="0">
                          <a:effectLst/>
                        </a:rPr>
                        <a:t>- Teken (tafelgroot) ons eiland en maak er een maquette op; dijken, koeien, boten, dorpen.</a:t>
                      </a:r>
                    </a:p>
                    <a:p>
                      <a:pPr>
                        <a:spcAft>
                          <a:spcPts val="0"/>
                        </a:spcAft>
                      </a:pPr>
                      <a:r>
                        <a:rPr lang="nl-NL" sz="1100" dirty="0">
                          <a:effectLst/>
                        </a:rPr>
                        <a:t>- Teken of schilder een vis.</a:t>
                      </a:r>
                    </a:p>
                    <a:p>
                      <a:pPr>
                        <a:spcAft>
                          <a:spcPts val="0"/>
                        </a:spcAft>
                      </a:pPr>
                      <a:r>
                        <a:rPr lang="nl-NL" sz="1100" dirty="0">
                          <a:effectLst/>
                        </a:rPr>
                        <a:t>-Verzamel land en zee producten en maak een tentoonstelling.</a:t>
                      </a:r>
                      <a:endParaRPr lang="nl-NL" sz="1100" dirty="0">
                        <a:effectLst/>
                        <a:latin typeface="Calibri" charset="0"/>
                        <a:ea typeface="Calibri" charset="0"/>
                        <a:cs typeface="Times New Roman" charset="0"/>
                      </a:endParaRPr>
                    </a:p>
                  </a:txBody>
                  <a:tcPr marL="46987" marR="46987" marT="0" marB="0"/>
                </a:tc>
                <a:tc>
                  <a:txBody>
                    <a:bodyPr/>
                    <a:lstStyle/>
                    <a:p>
                      <a:pPr>
                        <a:spcAft>
                          <a:spcPts val="0"/>
                        </a:spcAft>
                      </a:pPr>
                      <a:r>
                        <a:rPr lang="nl-NL" sz="1100" dirty="0">
                          <a:effectLst/>
                        </a:rPr>
                        <a:t>Klassikaal</a:t>
                      </a:r>
                    </a:p>
                    <a:p>
                      <a:pPr>
                        <a:spcAft>
                          <a:spcPts val="0"/>
                        </a:spcAft>
                      </a:pPr>
                      <a:r>
                        <a:rPr lang="nl-NL" sz="1100" dirty="0">
                          <a:effectLst/>
                        </a:rPr>
                        <a:t>Een echte aardappel met kluiten laten zien in de klas. Evenals verse vis op ijs. Vragen waar deze producten vandaan komen en wie (visser en boer) ervoor zorgt dat deze producten in de winkel komen te liggen. </a:t>
                      </a:r>
                    </a:p>
                    <a:p>
                      <a:pPr>
                        <a:spcAft>
                          <a:spcPts val="0"/>
                        </a:spcAft>
                      </a:pPr>
                      <a:r>
                        <a:rPr lang="nl-NL" sz="1100" dirty="0">
                          <a:effectLst/>
                        </a:rPr>
                        <a:t> </a:t>
                      </a:r>
                    </a:p>
                    <a:p>
                      <a:pPr>
                        <a:spcAft>
                          <a:spcPts val="0"/>
                        </a:spcAft>
                      </a:pPr>
                      <a:r>
                        <a:rPr lang="nl-NL" sz="1100" dirty="0">
                          <a:effectLst/>
                        </a:rPr>
                        <a:t>Kaart van G.O. en filmpje gebruiken om ontstaan van het eiland te duiden. Ook om de leerlingen te laten ontdekken waar en waarom daar vissersdorpen waren. En waar juist landbouw (akkers en vee- gemengd bedrijf)was.</a:t>
                      </a:r>
                    </a:p>
                    <a:p>
                      <a:pPr>
                        <a:spcAft>
                          <a:spcPts val="0"/>
                        </a:spcAft>
                      </a:pPr>
                      <a:r>
                        <a:rPr lang="nl-NL" sz="1100" dirty="0">
                          <a:effectLst/>
                        </a:rPr>
                        <a:t> </a:t>
                      </a:r>
                    </a:p>
                    <a:p>
                      <a:pPr>
                        <a:spcAft>
                          <a:spcPts val="0"/>
                        </a:spcAft>
                      </a:pPr>
                      <a:r>
                        <a:rPr lang="nl-NL" sz="1100" dirty="0">
                          <a:effectLst/>
                        </a:rPr>
                        <a:t> </a:t>
                      </a:r>
                      <a:endParaRPr lang="nl-NL" sz="1100" dirty="0">
                        <a:effectLst/>
                        <a:latin typeface="Calibri" charset="0"/>
                        <a:ea typeface="Calibri" charset="0"/>
                        <a:cs typeface="Times New Roman" charset="0"/>
                      </a:endParaRPr>
                    </a:p>
                  </a:txBody>
                  <a:tcPr marL="46987" marR="46987" marT="0" marB="0"/>
                </a:tc>
                <a:tc>
                  <a:txBody>
                    <a:bodyPr/>
                    <a:lstStyle/>
                    <a:p>
                      <a:pPr>
                        <a:spcAft>
                          <a:spcPts val="0"/>
                        </a:spcAft>
                      </a:pPr>
                      <a:r>
                        <a:rPr lang="nl-NL" sz="1100" dirty="0">
                          <a:effectLst/>
                        </a:rPr>
                        <a:t>Aardappelen van het land of uit de schuur en verse vis op ijs.</a:t>
                      </a:r>
                    </a:p>
                    <a:p>
                      <a:pPr>
                        <a:spcAft>
                          <a:spcPts val="0"/>
                        </a:spcAft>
                      </a:pPr>
                      <a:r>
                        <a:rPr lang="nl-NL" sz="1100" dirty="0">
                          <a:effectLst/>
                        </a:rPr>
                        <a:t>Tip: vis bij de lokale visboer halen</a:t>
                      </a:r>
                    </a:p>
                    <a:p>
                      <a:pPr>
                        <a:spcAft>
                          <a:spcPts val="0"/>
                        </a:spcAft>
                      </a:pPr>
                      <a:r>
                        <a:rPr lang="nl-NL" sz="1100" dirty="0">
                          <a:effectLst/>
                        </a:rPr>
                        <a:t>Tip: Aardappelen bij een boer of uit een groentewinkel.</a:t>
                      </a:r>
                    </a:p>
                    <a:p>
                      <a:pPr>
                        <a:spcAft>
                          <a:spcPts val="0"/>
                        </a:spcAft>
                      </a:pPr>
                      <a:r>
                        <a:rPr lang="nl-NL" sz="1100" dirty="0">
                          <a:effectLst/>
                        </a:rPr>
                        <a:t>Tip: ruim van tevoren verse vis invriezen op school.</a:t>
                      </a:r>
                    </a:p>
                    <a:p>
                      <a:pPr>
                        <a:spcAft>
                          <a:spcPts val="0"/>
                        </a:spcAft>
                      </a:pPr>
                      <a:r>
                        <a:rPr lang="nl-NL" sz="11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ffectLst/>
                        </a:rPr>
                        <a:t>Bekijk of laat de leerlingen informatie zoeken en lezen op de website. </a:t>
                      </a:r>
                    </a:p>
                    <a:p>
                      <a:pPr>
                        <a:spcAft>
                          <a:spcPts val="0"/>
                        </a:spcAft>
                      </a:pPr>
                      <a:endParaRPr lang="nl-NL" sz="1100" dirty="0">
                        <a:effectLst/>
                        <a:latin typeface="Calibri" charset="0"/>
                        <a:ea typeface="Calibri" charset="0"/>
                        <a:cs typeface="Times New Roman" charset="0"/>
                      </a:endParaRPr>
                    </a:p>
                  </a:txBody>
                  <a:tcPr marL="46987" marR="46987"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758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772567397"/>
              </p:ext>
            </p:extLst>
          </p:nvPr>
        </p:nvGraphicFramePr>
        <p:xfrm>
          <a:off x="556710" y="306750"/>
          <a:ext cx="10659931" cy="6094050"/>
        </p:xfrm>
        <a:graphic>
          <a:graphicData uri="http://schemas.openxmlformats.org/drawingml/2006/table">
            <a:tbl>
              <a:tblPr firstRow="1" firstCol="1" bandRow="1">
                <a:tableStyleId>{5C22544A-7EE6-4342-B048-85BDC9FD1C3A}</a:tableStyleId>
              </a:tblPr>
              <a:tblGrid>
                <a:gridCol w="1741112">
                  <a:extLst>
                    <a:ext uri="{9D8B030D-6E8A-4147-A177-3AD203B41FA5}">
                      <a16:colId xmlns:a16="http://schemas.microsoft.com/office/drawing/2014/main" val="20000"/>
                    </a:ext>
                  </a:extLst>
                </a:gridCol>
                <a:gridCol w="2038358">
                  <a:extLst>
                    <a:ext uri="{9D8B030D-6E8A-4147-A177-3AD203B41FA5}">
                      <a16:colId xmlns:a16="http://schemas.microsoft.com/office/drawing/2014/main" val="20001"/>
                    </a:ext>
                  </a:extLst>
                </a:gridCol>
                <a:gridCol w="2242120">
                  <a:extLst>
                    <a:ext uri="{9D8B030D-6E8A-4147-A177-3AD203B41FA5}">
                      <a16:colId xmlns:a16="http://schemas.microsoft.com/office/drawing/2014/main" val="20002"/>
                    </a:ext>
                  </a:extLst>
                </a:gridCol>
                <a:gridCol w="2242120">
                  <a:extLst>
                    <a:ext uri="{9D8B030D-6E8A-4147-A177-3AD203B41FA5}">
                      <a16:colId xmlns:a16="http://schemas.microsoft.com/office/drawing/2014/main" val="20003"/>
                    </a:ext>
                  </a:extLst>
                </a:gridCol>
                <a:gridCol w="2396221">
                  <a:extLst>
                    <a:ext uri="{9D8B030D-6E8A-4147-A177-3AD203B41FA5}">
                      <a16:colId xmlns:a16="http://schemas.microsoft.com/office/drawing/2014/main" val="20004"/>
                    </a:ext>
                  </a:extLst>
                </a:gridCol>
              </a:tblGrid>
              <a:tr h="248347">
                <a:tc>
                  <a:txBody>
                    <a:bodyPr/>
                    <a:lstStyle/>
                    <a:p>
                      <a:pPr>
                        <a:spcAft>
                          <a:spcPts val="0"/>
                        </a:spcAft>
                      </a:pPr>
                      <a:r>
                        <a:rPr lang="nl-NL" sz="1200" dirty="0">
                          <a:effectLst/>
                        </a:rPr>
                        <a:t>Verhaallijn</a:t>
                      </a:r>
                      <a:endParaRPr lang="nl-NL" sz="1200" dirty="0">
                        <a:effectLst/>
                        <a:latin typeface="Calibri" charset="0"/>
                        <a:ea typeface="Calibri" charset="0"/>
                        <a:cs typeface="Times New Roman" charset="0"/>
                      </a:endParaRPr>
                    </a:p>
                  </a:txBody>
                  <a:tcPr marL="63302" marR="63302" marT="0" marB="0"/>
                </a:tc>
                <a:tc>
                  <a:txBody>
                    <a:bodyPr/>
                    <a:lstStyle/>
                    <a:p>
                      <a:pPr>
                        <a:spcAft>
                          <a:spcPts val="0"/>
                        </a:spcAft>
                      </a:pPr>
                      <a:r>
                        <a:rPr lang="nl-NL" sz="1200">
                          <a:effectLst/>
                        </a:rPr>
                        <a:t>Sleutelvragen</a:t>
                      </a:r>
                      <a:endParaRPr lang="nl-NL" sz="1200">
                        <a:effectLst/>
                        <a:latin typeface="Calibri" charset="0"/>
                        <a:ea typeface="Calibri" charset="0"/>
                        <a:cs typeface="Times New Roman" charset="0"/>
                      </a:endParaRPr>
                    </a:p>
                  </a:txBody>
                  <a:tcPr marL="63302" marR="63302" marT="0" marB="0"/>
                </a:tc>
                <a:tc>
                  <a:txBody>
                    <a:bodyPr/>
                    <a:lstStyle/>
                    <a:p>
                      <a:pPr>
                        <a:spcAft>
                          <a:spcPts val="0"/>
                        </a:spcAft>
                      </a:pPr>
                      <a:r>
                        <a:rPr lang="nl-NL" sz="1200">
                          <a:effectLst/>
                        </a:rPr>
                        <a:t>Activiteiten</a:t>
                      </a:r>
                      <a:endParaRPr lang="nl-NL" sz="1200">
                        <a:effectLst/>
                        <a:latin typeface="Calibri" charset="0"/>
                        <a:ea typeface="Calibri" charset="0"/>
                        <a:cs typeface="Times New Roman" charset="0"/>
                      </a:endParaRPr>
                    </a:p>
                  </a:txBody>
                  <a:tcPr marL="63302" marR="63302" marT="0" marB="0"/>
                </a:tc>
                <a:tc>
                  <a:txBody>
                    <a:bodyPr/>
                    <a:lstStyle/>
                    <a:p>
                      <a:pPr>
                        <a:spcAft>
                          <a:spcPts val="0"/>
                        </a:spcAft>
                      </a:pPr>
                      <a:r>
                        <a:rPr lang="nl-NL" sz="1200">
                          <a:effectLst/>
                        </a:rPr>
                        <a:t>Organisatie</a:t>
                      </a:r>
                      <a:endParaRPr lang="nl-NL" sz="1200">
                        <a:effectLst/>
                        <a:latin typeface="Calibri" charset="0"/>
                        <a:ea typeface="Calibri" charset="0"/>
                        <a:cs typeface="Times New Roman" charset="0"/>
                      </a:endParaRPr>
                    </a:p>
                  </a:txBody>
                  <a:tcPr marL="63302" marR="63302" marT="0" marB="0"/>
                </a:tc>
                <a:tc>
                  <a:txBody>
                    <a:bodyPr/>
                    <a:lstStyle/>
                    <a:p>
                      <a:pPr>
                        <a:spcAft>
                          <a:spcPts val="0"/>
                        </a:spcAft>
                      </a:pPr>
                      <a:r>
                        <a:rPr lang="nl-NL" sz="1200">
                          <a:effectLst/>
                        </a:rPr>
                        <a:t>Middelen</a:t>
                      </a:r>
                      <a:endParaRPr lang="nl-NL" sz="1200">
                        <a:effectLst/>
                        <a:latin typeface="Calibri" charset="0"/>
                        <a:ea typeface="Calibri" charset="0"/>
                        <a:cs typeface="Times New Roman" charset="0"/>
                      </a:endParaRPr>
                    </a:p>
                  </a:txBody>
                  <a:tcPr marL="63302" marR="63302" marT="0" marB="0"/>
                </a:tc>
                <a:extLst>
                  <a:ext uri="{0D108BD9-81ED-4DB2-BD59-A6C34878D82A}">
                    <a16:rowId xmlns:a16="http://schemas.microsoft.com/office/drawing/2014/main" val="10000"/>
                  </a:ext>
                </a:extLst>
              </a:tr>
              <a:tr h="5845703">
                <a:tc>
                  <a:txBody>
                    <a:bodyPr/>
                    <a:lstStyle/>
                    <a:p>
                      <a:pPr>
                        <a:spcAft>
                          <a:spcPts val="0"/>
                        </a:spcAft>
                      </a:pPr>
                      <a:endParaRPr lang="nl-NL" sz="1200" dirty="0">
                        <a:solidFill>
                          <a:schemeClr val="tx1"/>
                        </a:solidFill>
                        <a:effectLst/>
                      </a:endParaRPr>
                    </a:p>
                    <a:p>
                      <a:pPr>
                        <a:spcAft>
                          <a:spcPts val="0"/>
                        </a:spcAft>
                      </a:pPr>
                      <a:r>
                        <a:rPr lang="nl-NL" sz="1200" dirty="0">
                          <a:solidFill>
                            <a:schemeClr val="tx1"/>
                          </a:solidFill>
                          <a:effectLst/>
                        </a:rPr>
                        <a:t>Les 4 - Bezoek</a:t>
                      </a:r>
                    </a:p>
                    <a:p>
                      <a:pPr>
                        <a:spcAft>
                          <a:spcPts val="0"/>
                        </a:spcAft>
                      </a:pPr>
                      <a:r>
                        <a:rPr lang="nl-NL" sz="1200" dirty="0">
                          <a:solidFill>
                            <a:schemeClr val="tx1"/>
                          </a:solidFill>
                          <a:effectLst/>
                        </a:rPr>
                        <a:t>Bezoek aan het museum. </a:t>
                      </a:r>
                    </a:p>
                    <a:p>
                      <a:pPr>
                        <a:spcAft>
                          <a:spcPts val="0"/>
                        </a:spcAft>
                      </a:pPr>
                      <a:endParaRPr lang="nl-NL" sz="1200" dirty="0">
                        <a:effectLst/>
                      </a:endParaRPr>
                    </a:p>
                    <a:p>
                      <a:pPr>
                        <a:spcAft>
                          <a:spcPts val="0"/>
                        </a:spcAft>
                      </a:pPr>
                      <a:r>
                        <a:rPr lang="nl-NL" sz="1200" dirty="0">
                          <a:effectLst/>
                        </a:rPr>
                        <a:t>De leerlingen komen met verhalen en/of werkstukjes. Ze krijgen een rondleiding die zich concentreert rond Koeienwachtertje Kees en </a:t>
                      </a:r>
                      <a:r>
                        <a:rPr lang="nl-NL" sz="1200" dirty="0" err="1">
                          <a:effectLst/>
                        </a:rPr>
                        <a:t>Kofjekokertje</a:t>
                      </a:r>
                      <a:r>
                        <a:rPr lang="nl-NL" sz="1200" dirty="0">
                          <a:effectLst/>
                        </a:rPr>
                        <a:t> Hans. Ze ontdekken bekende en nieuwe dingen. Er zijn filmpjes, ze proeven eten/drinken van toen en doen spelletjes rond het thema. Tot slot gaan ze op de foto in het Kerkstraatje.</a:t>
                      </a:r>
                    </a:p>
                    <a:p>
                      <a:pPr>
                        <a:spcAft>
                          <a:spcPts val="0"/>
                        </a:spcAft>
                      </a:pPr>
                      <a:r>
                        <a:rPr lang="nl-NL" sz="1200" dirty="0">
                          <a:effectLst/>
                        </a:rPr>
                        <a:t> </a:t>
                      </a:r>
                      <a:endParaRPr lang="nl-NL" sz="1200" dirty="0">
                        <a:effectLst/>
                        <a:latin typeface="Calibri" charset="0"/>
                        <a:ea typeface="Calibri" charset="0"/>
                        <a:cs typeface="Times New Roman" charset="0"/>
                      </a:endParaRPr>
                    </a:p>
                  </a:txBody>
                  <a:tcPr marL="63302" marR="63302" marT="0" marB="0"/>
                </a:tc>
                <a:tc>
                  <a:txBody>
                    <a:bodyPr/>
                    <a:lstStyle/>
                    <a:p>
                      <a:pPr marL="342900" lvl="0" indent="-342900">
                        <a:spcAft>
                          <a:spcPts val="0"/>
                        </a:spcAft>
                        <a:buFont typeface="Wingdings" charset="2"/>
                        <a:buChar char=""/>
                      </a:pPr>
                      <a:r>
                        <a:rPr lang="nl-NL" sz="1200" dirty="0">
                          <a:effectLst/>
                        </a:rPr>
                        <a:t>Wat is er te vinden in het museum over landbouw?</a:t>
                      </a:r>
                    </a:p>
                    <a:p>
                      <a:pPr marL="342900" lvl="0" indent="-342900">
                        <a:spcAft>
                          <a:spcPts val="0"/>
                        </a:spcAft>
                        <a:buFont typeface="Wingdings" charset="2"/>
                        <a:buChar char=""/>
                      </a:pPr>
                      <a:r>
                        <a:rPr lang="nl-NL" sz="1200" dirty="0">
                          <a:effectLst/>
                        </a:rPr>
                        <a:t>Wat is er nog meer te vinden over visserij?</a:t>
                      </a:r>
                    </a:p>
                    <a:p>
                      <a:pPr marL="342900" lvl="0" indent="-342900">
                        <a:spcAft>
                          <a:spcPts val="0"/>
                        </a:spcAft>
                        <a:buFont typeface="Wingdings" charset="2"/>
                        <a:buChar char=""/>
                      </a:pPr>
                      <a:r>
                        <a:rPr lang="nl-NL" sz="1200" dirty="0">
                          <a:effectLst/>
                        </a:rPr>
                        <a:t>Welk beroepen van vroeger gaan ook over vissers en boeren?</a:t>
                      </a:r>
                    </a:p>
                    <a:p>
                      <a:pPr marL="342900" lvl="0" indent="-342900">
                        <a:spcAft>
                          <a:spcPts val="0"/>
                        </a:spcAft>
                        <a:buFont typeface="Wingdings" charset="2"/>
                        <a:buChar char=""/>
                      </a:pPr>
                      <a:r>
                        <a:rPr lang="nl-NL" sz="1200" dirty="0">
                          <a:effectLst/>
                        </a:rPr>
                        <a:t>Welke spullen over vissers ken je nog niet?</a:t>
                      </a:r>
                    </a:p>
                    <a:p>
                      <a:pPr marL="342900" lvl="0" indent="-342900">
                        <a:spcAft>
                          <a:spcPts val="0"/>
                        </a:spcAft>
                        <a:buFont typeface="Wingdings" charset="2"/>
                        <a:buChar char=""/>
                      </a:pPr>
                      <a:r>
                        <a:rPr lang="nl-NL" sz="1200" dirty="0">
                          <a:effectLst/>
                        </a:rPr>
                        <a:t>Welke spullen over boeren ken je niet?</a:t>
                      </a:r>
                    </a:p>
                    <a:p>
                      <a:pPr marL="408305">
                        <a:spcAft>
                          <a:spcPts val="0"/>
                        </a:spcAft>
                      </a:pPr>
                      <a:r>
                        <a:rPr lang="nl-NL" sz="1200" dirty="0">
                          <a:effectLst/>
                        </a:rPr>
                        <a:t> </a:t>
                      </a:r>
                    </a:p>
                    <a:p>
                      <a:pPr marL="408305">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endParaRPr lang="nl-NL" sz="1200" dirty="0">
                        <a:effectLst/>
                        <a:latin typeface="Calibri" charset="0"/>
                        <a:ea typeface="Calibri" charset="0"/>
                        <a:cs typeface="Times New Roman" charset="0"/>
                      </a:endParaRPr>
                    </a:p>
                  </a:txBody>
                  <a:tcPr marL="63302" marR="63302" marT="0" marB="0"/>
                </a:tc>
                <a:tc>
                  <a:txBody>
                    <a:bodyPr/>
                    <a:lstStyle/>
                    <a:p>
                      <a:pPr>
                        <a:spcAft>
                          <a:spcPts val="0"/>
                        </a:spcAft>
                      </a:pPr>
                      <a:r>
                        <a:rPr lang="nl-NL" sz="1200" dirty="0">
                          <a:effectLst/>
                        </a:rPr>
                        <a:t>De leerlingen stellen vragen. Ze bekijken allerlei dingen uit de tijd van Hans en Kees. Ze maken foto's.</a:t>
                      </a:r>
                    </a:p>
                    <a:p>
                      <a:pPr>
                        <a:spcAft>
                          <a:spcPts val="0"/>
                        </a:spcAft>
                      </a:pPr>
                      <a:r>
                        <a:rPr lang="nl-NL" sz="1200" dirty="0">
                          <a:effectLst/>
                        </a:rPr>
                        <a:t>Ze ervaren die tijd doordat het, eerst op school, en nu in het museum levende geschiedenis wordt.</a:t>
                      </a:r>
                    </a:p>
                    <a:p>
                      <a:pPr>
                        <a:spcAft>
                          <a:spcPts val="0"/>
                        </a:spcAft>
                      </a:pPr>
                      <a:r>
                        <a:rPr lang="nl-NL" sz="1200" dirty="0">
                          <a:effectLst/>
                        </a:rPr>
                        <a:t>Leerlingen leren dat eilandverhalen van toen alleen maar door vragen en vertellen doorgegeven kunnen worden.</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endParaRPr lang="nl-NL" sz="1200" dirty="0">
                        <a:effectLst/>
                        <a:latin typeface="Calibri" charset="0"/>
                        <a:ea typeface="Calibri" charset="0"/>
                        <a:cs typeface="Times New Roman" charset="0"/>
                      </a:endParaRPr>
                    </a:p>
                  </a:txBody>
                  <a:tcPr marL="63302" marR="63302" marT="0" marB="0"/>
                </a:tc>
                <a:tc>
                  <a:txBody>
                    <a:bodyPr/>
                    <a:lstStyle/>
                    <a:p>
                      <a:pPr>
                        <a:spcAft>
                          <a:spcPts val="0"/>
                        </a:spcAft>
                      </a:pPr>
                      <a:r>
                        <a:rPr lang="nl-NL" sz="1200" dirty="0">
                          <a:effectLst/>
                        </a:rPr>
                        <a:t>In 2 groepen</a:t>
                      </a:r>
                    </a:p>
                    <a:p>
                      <a:pPr>
                        <a:spcAft>
                          <a:spcPts val="0"/>
                        </a:spcAft>
                      </a:pPr>
                      <a:r>
                        <a:rPr lang="nl-NL" sz="1200" dirty="0">
                          <a:effectLst/>
                        </a:rPr>
                        <a:t>Voorbereiding: op school worden de groepen ingedeeld en enkel regels afgesproken. </a:t>
                      </a:r>
                    </a:p>
                    <a:p>
                      <a:pPr>
                        <a:spcAft>
                          <a:spcPts val="0"/>
                        </a:spcAft>
                      </a:pPr>
                      <a:r>
                        <a:rPr lang="nl-NL" sz="1200" dirty="0">
                          <a:effectLst/>
                        </a:rPr>
                        <a:t>Onder begeleiding van leerkrachten en ouders brengen de leerlingen een bezoek.</a:t>
                      </a:r>
                    </a:p>
                    <a:p>
                      <a:pPr>
                        <a:spcAft>
                          <a:spcPts val="0"/>
                        </a:spcAft>
                      </a:pPr>
                      <a:r>
                        <a:rPr lang="nl-NL" sz="1200" dirty="0">
                          <a:effectLst/>
                        </a:rPr>
                        <a:t>Ze worden rondgeleid door vrijwilligers in klederdracht in het streekmuseum.</a:t>
                      </a:r>
                    </a:p>
                    <a:p>
                      <a:pPr>
                        <a:spcAft>
                          <a:spcPts val="0"/>
                        </a:spcAft>
                      </a:pPr>
                      <a:r>
                        <a:rPr lang="nl-NL" sz="1200" dirty="0">
                          <a:effectLst/>
                        </a:rPr>
                        <a:t>Een grote klas in 2 groepen. </a:t>
                      </a:r>
                    </a:p>
                    <a:p>
                      <a:pPr>
                        <a:spcAft>
                          <a:spcPts val="0"/>
                        </a:spcAft>
                      </a:pPr>
                      <a:r>
                        <a:rPr lang="nl-NL" sz="1200" dirty="0">
                          <a:effectLst/>
                        </a:rPr>
                        <a:t>Voor een evt. latere verwerking kunnen een of twee leerlingen foto's maken.</a:t>
                      </a:r>
                    </a:p>
                    <a:p>
                      <a:pPr>
                        <a:spcAft>
                          <a:spcPts val="0"/>
                        </a:spcAft>
                      </a:pPr>
                      <a:r>
                        <a:rPr lang="nl-NL" sz="1200" dirty="0">
                          <a:effectLst/>
                        </a:rPr>
                        <a:t> </a:t>
                      </a:r>
                    </a:p>
                    <a:p>
                      <a:pPr>
                        <a:spcAft>
                          <a:spcPts val="0"/>
                        </a:spcAft>
                      </a:pPr>
                      <a:r>
                        <a:rPr lang="nl-NL" sz="1200" dirty="0">
                          <a:effectLst/>
                        </a:rPr>
                        <a:t>Zie verder bijlage</a:t>
                      </a:r>
                      <a:r>
                        <a:rPr lang="nl-NL" sz="1200" baseline="0" dirty="0">
                          <a:effectLst/>
                        </a:rPr>
                        <a:t> 3 bij onderwijsverhaal programma</a:t>
                      </a:r>
                      <a:r>
                        <a:rPr lang="nl-NL" sz="1200" dirty="0">
                          <a:effectLst/>
                        </a:rPr>
                        <a:t> schoolbezoek  </a:t>
                      </a:r>
                    </a:p>
                    <a:p>
                      <a:pPr>
                        <a:spcAft>
                          <a:spcPts val="0"/>
                        </a:spcAft>
                      </a:pPr>
                      <a:r>
                        <a:rPr lang="nl-NL" sz="1200" dirty="0">
                          <a:effectLst/>
                        </a:rPr>
                        <a:t> </a:t>
                      </a:r>
                      <a:endParaRPr lang="nl-NL" sz="1200" dirty="0">
                        <a:effectLst/>
                        <a:latin typeface="Calibri" charset="0"/>
                        <a:ea typeface="Calibri" charset="0"/>
                        <a:cs typeface="Times New Roman" charset="0"/>
                      </a:endParaRPr>
                    </a:p>
                  </a:txBody>
                  <a:tcPr marL="63302" marR="63302" marT="0" marB="0"/>
                </a:tc>
                <a:tc>
                  <a:txBody>
                    <a:bodyPr/>
                    <a:lstStyle/>
                    <a:p>
                      <a:pPr>
                        <a:spcAft>
                          <a:spcPts val="0"/>
                        </a:spcAft>
                      </a:pPr>
                      <a:r>
                        <a:rPr lang="nl-NL" sz="1200" dirty="0">
                          <a:effectLst/>
                        </a:rPr>
                        <a:t>Excursie: Streekmuseum Goeree-Overflakkee. Met name afdeling landbouw en visserij.</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p>
                    <a:p>
                      <a:pPr>
                        <a:spcAft>
                          <a:spcPts val="0"/>
                        </a:spcAft>
                      </a:pPr>
                      <a:r>
                        <a:rPr lang="nl-NL" sz="1200" dirty="0">
                          <a:effectLst/>
                        </a:rPr>
                        <a:t> </a:t>
                      </a:r>
                      <a:endParaRPr lang="nl-NL" sz="1200" dirty="0">
                        <a:effectLst/>
                        <a:latin typeface="Calibri" charset="0"/>
                        <a:ea typeface="Calibri" charset="0"/>
                        <a:cs typeface="Times New Roman" charset="0"/>
                      </a:endParaRPr>
                    </a:p>
                  </a:txBody>
                  <a:tcPr marL="63302" marR="63302"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51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098687877"/>
              </p:ext>
            </p:extLst>
          </p:nvPr>
        </p:nvGraphicFramePr>
        <p:xfrm>
          <a:off x="992518" y="673100"/>
          <a:ext cx="9995522" cy="5547360"/>
        </p:xfrm>
        <a:graphic>
          <a:graphicData uri="http://schemas.openxmlformats.org/drawingml/2006/table">
            <a:tbl>
              <a:tblPr firstRow="1" firstCol="1" bandRow="1">
                <a:tableStyleId>{5C22544A-7EE6-4342-B048-85BDC9FD1C3A}</a:tableStyleId>
              </a:tblPr>
              <a:tblGrid>
                <a:gridCol w="1628445">
                  <a:extLst>
                    <a:ext uri="{9D8B030D-6E8A-4147-A177-3AD203B41FA5}">
                      <a16:colId xmlns:a16="http://schemas.microsoft.com/office/drawing/2014/main" val="20000"/>
                    </a:ext>
                  </a:extLst>
                </a:gridCol>
                <a:gridCol w="8367077">
                  <a:extLst>
                    <a:ext uri="{9D8B030D-6E8A-4147-A177-3AD203B41FA5}">
                      <a16:colId xmlns:a16="http://schemas.microsoft.com/office/drawing/2014/main" val="20001"/>
                    </a:ext>
                  </a:extLst>
                </a:gridCol>
              </a:tblGrid>
              <a:tr h="5392420">
                <a:tc>
                  <a:txBody>
                    <a:bodyPr/>
                    <a:lstStyle/>
                    <a:p>
                      <a:pPr>
                        <a:spcAft>
                          <a:spcPts val="0"/>
                        </a:spcAft>
                      </a:pPr>
                      <a:r>
                        <a:rPr lang="nl-NL" sz="1400">
                          <a:effectLst/>
                        </a:rPr>
                        <a:t>EXTRA</a:t>
                      </a:r>
                    </a:p>
                    <a:p>
                      <a:pPr>
                        <a:spcAft>
                          <a:spcPts val="0"/>
                        </a:spcAft>
                      </a:pPr>
                      <a:r>
                        <a:rPr lang="nl-NL" sz="1400">
                          <a:effectLst/>
                        </a:rPr>
                        <a:t> </a:t>
                      </a:r>
                      <a:endParaRPr lang="nl-NL" sz="1400">
                        <a:effectLst/>
                        <a:latin typeface="Calibri" charset="0"/>
                        <a:ea typeface="Calibri" charset="0"/>
                        <a:cs typeface="Times New Roman" charset="0"/>
                      </a:endParaRPr>
                    </a:p>
                  </a:txBody>
                  <a:tcPr marL="58432" marR="58432" marT="0" marB="0"/>
                </a:tc>
                <a:tc>
                  <a:txBody>
                    <a:bodyPr/>
                    <a:lstStyle/>
                    <a:p>
                      <a:pPr marL="342900" lvl="0" indent="-342900">
                        <a:spcAft>
                          <a:spcPts val="0"/>
                        </a:spcAft>
                        <a:buFont typeface="Wingdings" charset="2"/>
                        <a:buChar char=""/>
                      </a:pPr>
                      <a:r>
                        <a:rPr lang="nl-NL" sz="1400" dirty="0">
                          <a:effectLst/>
                        </a:rPr>
                        <a:t>Nodig een expert uit in de klas. Een boer of een visser bijvoorbeeld. Laat de klas de ‘expert’ interviewen.</a:t>
                      </a:r>
                    </a:p>
                    <a:p>
                      <a:pPr marL="342900" lvl="0" indent="-342900">
                        <a:spcAft>
                          <a:spcPts val="0"/>
                        </a:spcAft>
                        <a:buFont typeface="Wingdings" charset="2"/>
                        <a:buChar char=""/>
                      </a:pPr>
                      <a:r>
                        <a:rPr lang="nl-NL" sz="1400" dirty="0">
                          <a:effectLst/>
                        </a:rPr>
                        <a:t>Stempelen met aardappelen.</a:t>
                      </a:r>
                    </a:p>
                    <a:p>
                      <a:pPr marL="342900" lvl="0" indent="-342900">
                        <a:spcAft>
                          <a:spcPts val="0"/>
                        </a:spcAft>
                        <a:buFont typeface="Wingdings" charset="2"/>
                        <a:buChar char=""/>
                      </a:pPr>
                      <a:r>
                        <a:rPr lang="nl-NL" sz="1400" dirty="0">
                          <a:effectLst/>
                        </a:rPr>
                        <a:t>Verse vis natekenen of schilderen.</a:t>
                      </a:r>
                    </a:p>
                    <a:p>
                      <a:pPr marL="342900" lvl="0" indent="-342900">
                        <a:spcAft>
                          <a:spcPts val="0"/>
                        </a:spcAft>
                        <a:buFont typeface="Wingdings" charset="2"/>
                        <a:buChar char=""/>
                      </a:pPr>
                      <a:r>
                        <a:rPr lang="nl-NL" sz="1400" dirty="0">
                          <a:effectLst/>
                        </a:rPr>
                        <a:t>Maak in de klas een mini-museum met de voorwerpen uit de kist en mand. Laat de kinderen voorwerpen van thuis of van opa en oma meenemen zoals oude foto’s etc.</a:t>
                      </a:r>
                    </a:p>
                    <a:p>
                      <a:pPr marL="342900" lvl="0" indent="-342900">
                        <a:spcAft>
                          <a:spcPts val="0"/>
                        </a:spcAft>
                        <a:buFont typeface="Wingdings" charset="2"/>
                        <a:buChar char=""/>
                      </a:pPr>
                      <a:r>
                        <a:rPr lang="nl-NL" sz="1400" dirty="0">
                          <a:effectLst/>
                        </a:rPr>
                        <a:t>Maak foto’s tijdens het museumbezoek van spullen die bij het project horen. Speel met de foto’s het spel memory.</a:t>
                      </a:r>
                    </a:p>
                    <a:p>
                      <a:pPr marL="342900" lvl="0" indent="-342900">
                        <a:spcAft>
                          <a:spcPts val="0"/>
                        </a:spcAft>
                        <a:buFont typeface="Wingdings" charset="2"/>
                        <a:buChar char=""/>
                      </a:pPr>
                      <a:r>
                        <a:rPr lang="nl-NL" sz="1400" dirty="0">
                          <a:effectLst/>
                        </a:rPr>
                        <a:t>Stilleven schilderen: gebruik daarvoor de voorwerpen uit de kist en/of mand.</a:t>
                      </a:r>
                    </a:p>
                    <a:p>
                      <a:pPr marL="342900" lvl="0" indent="-342900">
                        <a:spcAft>
                          <a:spcPts val="0"/>
                        </a:spcAft>
                        <a:buFont typeface="Wingdings" charset="2"/>
                        <a:buChar char=""/>
                      </a:pPr>
                      <a:r>
                        <a:rPr lang="nl-NL" sz="1400" dirty="0">
                          <a:effectLst/>
                        </a:rPr>
                        <a:t>Presenteer het project op een ouderavond.</a:t>
                      </a:r>
                    </a:p>
                    <a:p>
                      <a:pPr marL="342900" lvl="0" indent="-342900">
                        <a:spcAft>
                          <a:spcPts val="0"/>
                        </a:spcAft>
                        <a:buFont typeface="Wingdings" charset="2"/>
                        <a:buChar char=""/>
                      </a:pPr>
                      <a:r>
                        <a:rPr lang="nl-NL" sz="1400" dirty="0">
                          <a:effectLst/>
                        </a:rPr>
                        <a:t>Muziekles: zing een zeemanslied of maak een lied op een bekende melodie</a:t>
                      </a:r>
                    </a:p>
                    <a:p>
                      <a:pPr marL="342900" lvl="0" indent="-342900">
                        <a:spcAft>
                          <a:spcPts val="0"/>
                        </a:spcAft>
                        <a:buFont typeface="Wingdings" charset="2"/>
                        <a:buChar char=""/>
                      </a:pPr>
                      <a:r>
                        <a:rPr lang="nl-NL" sz="1400" dirty="0">
                          <a:effectLst/>
                        </a:rPr>
                        <a:t>Klompbootje maken of een klomp beschilderen. </a:t>
                      </a:r>
                      <a:r>
                        <a:rPr lang="nl-NL" sz="1400" u="sng" dirty="0">
                          <a:effectLst/>
                          <a:hlinkClick r:id="rId2"/>
                        </a:rPr>
                        <a:t>https://www.habermehl.nl/contents/nl/d332_klompbootje-maken.html</a:t>
                      </a:r>
                      <a:r>
                        <a:rPr lang="nl-NL" sz="1400" dirty="0">
                          <a:effectLst/>
                        </a:rPr>
                        <a:t> - </a:t>
                      </a:r>
                      <a:r>
                        <a:rPr lang="nl-NL" sz="1400" u="sng" dirty="0">
                          <a:effectLst/>
                          <a:hlinkClick r:id="rId3"/>
                        </a:rPr>
                        <a:t>http://www.klompkesilen.nl/klomp/friese-klomp-algemeen/</a:t>
                      </a:r>
                      <a:r>
                        <a:rPr lang="nl-NL" sz="1400" dirty="0">
                          <a:effectLst/>
                        </a:rPr>
                        <a:t> </a:t>
                      </a:r>
                    </a:p>
                    <a:p>
                      <a:pPr marL="342900" lvl="0" indent="-342900">
                        <a:spcAft>
                          <a:spcPts val="0"/>
                        </a:spcAft>
                        <a:buFont typeface="Wingdings" charset="2"/>
                        <a:buChar char=""/>
                      </a:pPr>
                      <a:r>
                        <a:rPr lang="nl-NL" sz="1400" dirty="0">
                          <a:effectLst/>
                        </a:rPr>
                        <a:t>Bekijk bouwtekeningen van een beugsloep en/of boerenkar.  Teken of schilder zelf een schip of boerenkar. </a:t>
                      </a:r>
                      <a:r>
                        <a:rPr lang="nl-NL" sz="1400" u="sng" dirty="0">
                          <a:effectLst/>
                          <a:hlinkClick r:id="rId4"/>
                        </a:rPr>
                        <a:t>http://www.vaartips.nl/extra/beugsloep.htm</a:t>
                      </a:r>
                      <a:r>
                        <a:rPr lang="nl-NL" sz="1400" dirty="0">
                          <a:effectLst/>
                        </a:rPr>
                        <a:t> - http://</a:t>
                      </a:r>
                      <a:r>
                        <a:rPr lang="nl-NL" sz="1400" dirty="0" err="1">
                          <a:effectLst/>
                        </a:rPr>
                        <a:t>docplayer.nl</a:t>
                      </a:r>
                      <a:r>
                        <a:rPr lang="nl-NL" sz="1400" dirty="0">
                          <a:effectLst/>
                        </a:rPr>
                        <a:t>/7614423-Tekeningen-voor-modelbouw-van-boerenwagens-rijtuigen-en-karren-nederlandse-vereniging-van-modelbouwers.html</a:t>
                      </a:r>
                    </a:p>
                    <a:p>
                      <a:pPr marL="228600">
                        <a:spcAft>
                          <a:spcPts val="0"/>
                        </a:spcAft>
                      </a:pPr>
                      <a:r>
                        <a:rPr lang="nl-NL" sz="1400" dirty="0">
                          <a:effectLst/>
                        </a:rPr>
                        <a:t> </a:t>
                      </a:r>
                    </a:p>
                    <a:p>
                      <a:pPr>
                        <a:spcAft>
                          <a:spcPts val="0"/>
                        </a:spcAft>
                      </a:pPr>
                      <a:r>
                        <a:rPr lang="nl-NL" sz="1400" dirty="0">
                          <a:effectLst/>
                        </a:rPr>
                        <a:t>  </a:t>
                      </a:r>
                    </a:p>
                    <a:p>
                      <a:pPr>
                        <a:spcAft>
                          <a:spcPts val="0"/>
                        </a:spcAft>
                      </a:pPr>
                      <a:r>
                        <a:rPr lang="nl-NL" sz="1400" dirty="0">
                          <a:effectLst/>
                        </a:rPr>
                        <a:t> </a:t>
                      </a:r>
                    </a:p>
                    <a:p>
                      <a:pPr>
                        <a:spcAft>
                          <a:spcPts val="0"/>
                        </a:spcAft>
                      </a:pPr>
                      <a:r>
                        <a:rPr lang="nl-NL" sz="1400" dirty="0">
                          <a:effectLst/>
                        </a:rPr>
                        <a:t> </a:t>
                      </a:r>
                    </a:p>
                    <a:p>
                      <a:pPr>
                        <a:spcAft>
                          <a:spcPts val="0"/>
                        </a:spcAft>
                      </a:pPr>
                      <a:r>
                        <a:rPr lang="nl-NL" sz="1400" dirty="0">
                          <a:effectLst/>
                        </a:rPr>
                        <a:t> </a:t>
                      </a:r>
                    </a:p>
                    <a:p>
                      <a:pPr>
                        <a:spcAft>
                          <a:spcPts val="0"/>
                        </a:spcAft>
                      </a:pPr>
                      <a:r>
                        <a:rPr lang="nl-NL" sz="1400" dirty="0">
                          <a:effectLst/>
                        </a:rPr>
                        <a:t> </a:t>
                      </a:r>
                    </a:p>
                    <a:p>
                      <a:pPr>
                        <a:spcAft>
                          <a:spcPts val="0"/>
                        </a:spcAft>
                      </a:pPr>
                      <a:r>
                        <a:rPr lang="nl-NL" sz="1400" dirty="0">
                          <a:effectLst/>
                        </a:rPr>
                        <a:t> </a:t>
                      </a:r>
                    </a:p>
                    <a:p>
                      <a:pPr>
                        <a:spcAft>
                          <a:spcPts val="0"/>
                        </a:spcAft>
                      </a:pPr>
                      <a:r>
                        <a:rPr lang="nl-NL" sz="1400" dirty="0">
                          <a:effectLst/>
                        </a:rPr>
                        <a:t> </a:t>
                      </a:r>
                      <a:endParaRPr lang="nl-NL" sz="1400" dirty="0">
                        <a:effectLst/>
                        <a:latin typeface="Calibri" charset="0"/>
                        <a:ea typeface="Calibri" charset="0"/>
                        <a:cs typeface="Times New Roman" charset="0"/>
                      </a:endParaRPr>
                    </a:p>
                  </a:txBody>
                  <a:tcPr marL="58432" marR="58432"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076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7220" y="1843974"/>
            <a:ext cx="9430759" cy="2030194"/>
          </a:xfrm>
          <a:prstGeom prst="rect">
            <a:avLst/>
          </a:prstGeom>
        </p:spPr>
      </p:pic>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975" y="4554899"/>
            <a:ext cx="4333874" cy="962933"/>
          </a:xfrm>
          <a:prstGeom prst="rect">
            <a:avLst/>
          </a:prstGeom>
        </p:spPr>
      </p:pic>
      <p:sp>
        <p:nvSpPr>
          <p:cNvPr id="2" name="Ondertitel 1"/>
          <p:cNvSpPr>
            <a:spLocks noGrp="1"/>
          </p:cNvSpPr>
          <p:nvPr>
            <p:ph type="subTitle" idx="1"/>
          </p:nvPr>
        </p:nvSpPr>
        <p:spPr>
          <a:xfrm>
            <a:off x="7602855" y="5776256"/>
            <a:ext cx="3507105" cy="814133"/>
          </a:xfrm>
        </p:spPr>
        <p:txBody>
          <a:bodyPr>
            <a:normAutofit fontScale="92500" lnSpcReduction="10000"/>
          </a:bodyPr>
          <a:lstStyle/>
          <a:p>
            <a:r>
              <a:rPr lang="nl-NL" sz="2400" dirty="0">
                <a:hlinkClick r:id="rId4"/>
              </a:rPr>
              <a:t>www.streekmuseum.nl</a:t>
            </a:r>
            <a:endParaRPr lang="nl-NL" sz="2400" dirty="0"/>
          </a:p>
          <a:p>
            <a:r>
              <a:rPr lang="nl-NL" sz="2400" dirty="0">
                <a:hlinkClick r:id="rId5"/>
              </a:rPr>
              <a:t>info@streekmuseum.nl</a:t>
            </a:r>
            <a:r>
              <a:rPr lang="nl-NL" sz="2400" dirty="0"/>
              <a:t> </a:t>
            </a:r>
          </a:p>
          <a:p>
            <a:endParaRPr lang="nl-NL" sz="2400" dirty="0"/>
          </a:p>
        </p:txBody>
      </p:sp>
    </p:spTree>
    <p:extLst>
      <p:ext uri="{BB962C8B-B14F-4D97-AF65-F5344CB8AC3E}">
        <p14:creationId xmlns:p14="http://schemas.microsoft.com/office/powerpoint/2010/main" val="127978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1819</TotalTime>
  <Words>1194</Words>
  <Application>Microsoft Macintosh PowerPoint</Application>
  <PresentationFormat>Breedbeeld</PresentationFormat>
  <Paragraphs>240</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Calibri</vt:lpstr>
      <vt:lpstr>Rockwell</vt:lpstr>
      <vt:lpstr>Rockwell Condensed</vt:lpstr>
      <vt:lpstr>Rockwell Extra Bold</vt:lpstr>
      <vt:lpstr>Wingdings</vt:lpstr>
      <vt:lpstr>Houttype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Cornelis Melissant</dc:creator>
  <cp:lastModifiedBy>Cornelis Melissant</cp:lastModifiedBy>
  <cp:revision>25</cp:revision>
  <dcterms:created xsi:type="dcterms:W3CDTF">2017-03-21T19:07:27Z</dcterms:created>
  <dcterms:modified xsi:type="dcterms:W3CDTF">2019-10-08T07:11:33Z</dcterms:modified>
</cp:coreProperties>
</file>